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65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2" r:id="rId86"/>
    <p:sldId id="340" r:id="rId87"/>
    <p:sldId id="341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61"/>
    <p:restoredTop sz="50000"/>
  </p:normalViewPr>
  <p:slideViewPr>
    <p:cSldViewPr>
      <p:cViewPr varScale="1">
        <p:scale>
          <a:sx n="38" d="100"/>
          <a:sy n="38" d="100"/>
        </p:scale>
        <p:origin x="269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slide" Target="slides/slide109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presProps" Target="presProps.xml"/><Relationship Id="rId112" Type="http://schemas.openxmlformats.org/officeDocument/2006/relationships/viewProps" Target="viewProps.xml"/><Relationship Id="rId113" Type="http://schemas.openxmlformats.org/officeDocument/2006/relationships/theme" Target="theme/theme1.xml"/><Relationship Id="rId114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093B-9D7F-4D90-A5D2-FABD10B737F0}" type="datetimeFigureOut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46C58-6219-4887-8A8B-E862B0DA6D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093B-9D7F-4D90-A5D2-FABD10B737F0}" type="datetimeFigureOut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46C58-6219-4887-8A8B-E862B0DA6D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093B-9D7F-4D90-A5D2-FABD10B737F0}" type="datetimeFigureOut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46C58-6219-4887-8A8B-E862B0DA6D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093B-9D7F-4D90-A5D2-FABD10B737F0}" type="datetimeFigureOut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46C58-6219-4887-8A8B-E862B0DA6D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093B-9D7F-4D90-A5D2-FABD10B737F0}" type="datetimeFigureOut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46C58-6219-4887-8A8B-E862B0DA6D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093B-9D7F-4D90-A5D2-FABD10B737F0}" type="datetimeFigureOut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46C58-6219-4887-8A8B-E862B0DA6D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093B-9D7F-4D90-A5D2-FABD10B737F0}" type="datetimeFigureOut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46C58-6219-4887-8A8B-E862B0DA6D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093B-9D7F-4D90-A5D2-FABD10B737F0}" type="datetimeFigureOut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46C58-6219-4887-8A8B-E862B0DA6D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093B-9D7F-4D90-A5D2-FABD10B737F0}" type="datetimeFigureOut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46C58-6219-4887-8A8B-E862B0DA6D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093B-9D7F-4D90-A5D2-FABD10B737F0}" type="datetimeFigureOut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46C58-6219-4887-8A8B-E862B0DA6D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093B-9D7F-4D90-A5D2-FABD10B737F0}" type="datetimeFigureOut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246C58-6219-4887-8A8B-E862B0DA6D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FB093B-9D7F-4D90-A5D2-FABD10B737F0}" type="datetimeFigureOut">
              <a:rPr lang="en-US" smtClean="0"/>
              <a:pPr/>
              <a:t>4/4/16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246C58-6219-4887-8A8B-E862B0DA6D7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images.google.com/imgres?imgurl=http://cache.eb.com/eb/image?id=95896&amp;rendTypeId=4&amp;imgrefurl=http://student.britannica.com/elementary/art-90072/An-illustration-from-a-book-made-in-the-Middle-Ages&amp;usg=__WBl32u2hTMnqAVIXbCM_TNFz2YY=&amp;h=450&amp;w=401&amp;sz=45&amp;hl=en&amp;start=11&amp;tbnid=21KN6eZG6GlZlM:&amp;tbnh=127&amp;tbnw=113&amp;prev=/images?q=MIDDLE+AGES&amp;gbv=2&amp;ndsp=18&amp;hl=en&amp;sa=N" TargetMode="Externa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gif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0.jpe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4" Type="http://schemas.openxmlformats.org/officeDocument/2006/relationships/hyperlink" Target="http://i24.photobucket.com/albums/c15/fritoy911/MISC_Boston_Tea_Party_lg.jpg" TargetMode="External"/><Relationship Id="rId5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1.jpe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4.jpeg"/><Relationship Id="rId3" Type="http://schemas.openxmlformats.org/officeDocument/2006/relationships/image" Target="../media/image95.jpe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4" Type="http://schemas.openxmlformats.org/officeDocument/2006/relationships/hyperlink" Target="http://images.google.com/imgres?imgurl=http://12.164.69.10/carpentershall/history/images/continental.gif&amp;imgrefurl=http://12.164.69.10/carpentershall/history/congress.htm&amp;usg=__ot7HlYC6Ln2aHv5J78MTn7jKyy0=&amp;h=600&amp;w=538&amp;sz=42&amp;hl=en&amp;start=5&amp;tbnid=BYSwLxCkYlTGWM:&amp;tbnh=135&amp;tbnw=121&amp;prev=/images?q=first+continental+congress&amp;gbv=2&amp;hl=en" TargetMode="External"/><Relationship Id="rId5" Type="http://schemas.openxmlformats.org/officeDocument/2006/relationships/image" Target="../media/image97.jpe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images.google.com/imgres?imgurl=http://www.historywiz.com/images/americanrevolution/firstcontinentalcongress9-5-1774.jpg&amp;imgrefurl=http://www.historywiz.com/continentalcongress.htm&amp;usg=__xO1FqnI5wJMRm0M3vVpZNAqcwXw=&amp;h=300&amp;w=400&amp;sz=28&amp;hl=en&amp;start=4&amp;tbnid=07TfpUcVbNYm0M:&amp;tbnh=93&amp;tbnw=124&amp;prev=/images?q=first+continental+congress&amp;gbv=2&amp;hl=en" TargetMode="Externa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4" Type="http://schemas.openxmlformats.org/officeDocument/2006/relationships/hyperlink" Target="http://images.google.com/imgres?imgurl=http://wpcontent.answers.com/wikipedia/commons/c/c0/Minuteman-250px.jpg&amp;imgrefurl=http://www.answers.com/topic/minutemen&amp;usg=__hKMze-GMBTHvZ-3q2EaIBy81zRI=&amp;h=373&amp;w=250&amp;sz=33&amp;hl=en&amp;start=69&amp;tbnid=dRy8pIjBBtFGqM:&amp;tbnh=122&amp;tbnw=82&amp;prev=/images?q=minutemen&amp;gbv=2&amp;ndsp=18&amp;hl=en&amp;sa=N&amp;start=54" TargetMode="External"/><Relationship Id="rId5" Type="http://schemas.openxmlformats.org/officeDocument/2006/relationships/image" Target="../media/image99.jpe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images.google.com/imgres?imgurl=http://members.tripod.com/~barthlynnmccoy/minutemen.jpg&amp;imgrefurl=http://www.members.tripod.com/~barthlynnmccoy/revolutionindex.html&amp;usg=__cRRBJCsse4a9vjXDUKxXPjTv1NU=&amp;h=446&amp;w=337&amp;sz=50&amp;hl=en&amp;start=17&amp;tbnid=3CzKwZ6a53puDM:&amp;tbnh=127&amp;tbnw=96&amp;prev=/images?q=minutemen&amp;gbv=2&amp;hl=en" TargetMode="Externa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4" Type="http://schemas.openxmlformats.org/officeDocument/2006/relationships/hyperlink" Target="http://images.google.com/imgres?imgurl=http://www.chandlerswatch.com/wp-content/uploads/2009/03/patrick-henry2.jpg&amp;imgrefurl=http://www.chandlerswatch.com/2009/03/25/patrick-henry-%E2%80%9Cgive-me-liberty-or-give-me-death%E2%80%9D/&amp;usg=__Ak2rxUD3tr36zPZQza36loUdx3o=&amp;h=268&amp;w=231&amp;sz=7&amp;hl=en&amp;start=9&amp;tbnid=tBso7Uc9yCwS5M:&amp;tbnh=113&amp;tbnw=97&amp;prev=/images?q=PATRICK+HENRY&amp;gbv=2&amp;hl=en&amp;sa=G" TargetMode="External"/><Relationship Id="rId5" Type="http://schemas.openxmlformats.org/officeDocument/2006/relationships/image" Target="../media/image101.jpeg"/><Relationship Id="rId1" Type="http://schemas.openxmlformats.org/officeDocument/2006/relationships/slideLayout" Target="../slideLayouts/slideLayout4.xml"/><Relationship Id="rId2" Type="http://schemas.openxmlformats.org/officeDocument/2006/relationships/hyperlink" Target="NULL" TargetMode="Externa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img.photobucket.com/albums/v615/KMackdaddy1972/KingArthur.jpg" TargetMode="External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hyperlink" Target="http://www.penwith.co.uk/artofeurope/michelangelo_creation_of_adam.jpg" TargetMode="External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penwith.co.uk/artofeurope/leonardo_da_vinci_last_supper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images.google.com/imgres?imgurl=http://www.booksshouldbefree.com/images/big/95.jpg&amp;imgrefurl=http://www.booksshouldbefree.com/book.jsp?id=95&amp;usg=__lkcs0te-ZwVZ63tSr9LNj5GyR5c=&amp;h=396&amp;w=400&amp;sz=16&amp;hl=en&amp;start=1&amp;um=1&amp;tbnid=LTImPHg6IGNSVM:&amp;tbnh=123&amp;tbnw=124&amp;prev=/images?q=Prince+Henry+the+navigator&amp;gbv=2&amp;hl=en&amp;um=1" TargetMode="External"/><Relationship Id="rId3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images.google.com/imgres?imgurl=http://kevin.lps.org/Middle_ages/cathedrals/graphics/doors_ND.jpg&amp;imgrefurl=http://kevin.lps.org/Middle_ages/cathedrals/gothic.html&amp;usg=__LMTyrSnY-lodHDmnk9vMI2Q3Ln4=&amp;h=600&amp;w=399&amp;sz=317&amp;hl=en&amp;start=11&amp;tbnid=UucRrEraiYKBEM:&amp;tbnh=135&amp;tbnw=90&amp;prev=/images?q=MIDDLE+AGES-cathedrals&amp;gbv=2&amp;hl=en" TargetMode="Externa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images.google.com/imgres?imgurl=http://www.humanities-interactive.org/newworld/columbus/400/ex020_01a.jpg&amp;imgrefurl=http://www.humanities-interactive.org/newworld/columbus/columbus.htm&amp;usg=__0QDKuVHRb82OQNj4aBwYkz2EtUk=&amp;h=397&amp;w=400&amp;sz=23&amp;hl=en&amp;start=4&amp;tbnid=KHDbkbdcaRIsrM:&amp;tbnh=123&amp;tbnw=124&amp;prev=/images?q=christopher+columbus&amp;gbv=2&amp;hl=en" TargetMode="External"/><Relationship Id="rId3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hyperlink" Target="NULL" TargetMode="External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images.google.com/imgres?imgurl=http://caribbeancolony.files.wordpress.com/2007/06/santa_maria_pinta_nina.jpg&amp;imgrefurl=http://caribbeancolony.wordpress.com/2007/06/04/setting-sail/&amp;usg=__xyWbq-Pbo-LFq3GVsYX9H8r8qtE=&amp;h=206&amp;w=271&amp;sz=8&amp;hl=en&amp;start=6&amp;tbnid=XEVXdTPHwnD7hM:&amp;tbnh=86&amp;tbnw=113&amp;prev=/images?q=nina+pinta+santa+maria&amp;gbv=2&amp;hl=en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bergonia.org/History/Hist-maps/columbusmap.gif" TargetMode="External"/><Relationship Id="rId3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hyperlink" Target="http://images.google.com/imgres?imgurl=http://www.amitbhawani.com/health/Images/Measles2.jpg&amp;imgrefurl=http://www.amitbhawani.com/health/measles-causes-symptoms-and-treatment/&amp;usg=__mp5KNAsQylP_fwM9HDbnML7l4yo=&amp;h=637&amp;w=552&amp;sz=105&amp;hl=en&amp;start=8&amp;tbnid=aMY_zRLECLBMfM:&amp;tbnh=137&amp;tbnw=119&amp;prev=/images?q=measles&amp;gbv=2&amp;ndsp=18&amp;hl=en&amp;sa=N" TargetMode="External"/><Relationship Id="rId5" Type="http://schemas.openxmlformats.org/officeDocument/2006/relationships/image" Target="../media/image29.jpeg"/><Relationship Id="rId6" Type="http://schemas.openxmlformats.org/officeDocument/2006/relationships/hyperlink" Target="http://images.google.com/imgres?imgurl=http://www.diabetesdaily.com/grace/2008/03/21/pox.jpg&amp;imgrefurl=http://www.diabetesdaily.com/grace/2008/03/my-easter-diagnosis-story-celebrating-19-healthy-years-with-type-1-diabetes.php&amp;usg=__ZEqkqt9vWCzxhPdeVE0qJ9ZlJZE=&amp;h=450&amp;w=522&amp;sz=22&amp;hl=en&amp;start=15&amp;tbnid=MEPzWFxTgAMeSM:&amp;tbnh=113&amp;tbnw=131&amp;prev=/images?q=chicken+pox&amp;gbv=2&amp;hl=en" TargetMode="External"/><Relationship Id="rId7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images.google.com/imgres?imgurl=http://www.alpharubicon.com/basicnbc/images/smallpox.jpg&amp;imgrefurl=http://www.alpharubicon.com/basicnbc/basicnbc.htm&amp;usg=__WpEk2IU_WeIi1c7pbE3cubJQbvY=&amp;h=174&amp;w=296&amp;sz=13&amp;hl=en&amp;start=5&amp;tbnid=wHorJDko38cMsM:&amp;tbnh=68&amp;tbnw=116&amp;prev=/images?q=smallpox&amp;gbv=2&amp;hl=en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images.google.com/imgres?imgurl=https://jspivey.wikispaces.com/file/view/EXPL2A-00099~Cruelty-of-the-Spanish-Encomienda-System-on-a-Sugar-Plantation-Santo-Domingo-Posters.jpg&amp;imgrefurl=https://jspivey.wikispaces.com/Compare+Mesoamerican+and+Andean+systems+of+economic+exchange+Kristy+and+Jenny+B+Block&amp;usg=__qcCOa4yMnWrw6O-10J74KjwcDXg=&amp;h=300&amp;w=400&amp;sz=36&amp;hl=en&amp;start=1&amp;tbnid=HUsbFCFvEAE2MM:&amp;tbnh=93&amp;tbnw=124&amp;prev=/images?q=encomienda+system&amp;gbv=2&amp;hl=en" TargetMode="External"/><Relationship Id="rId3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jpeg"/><Relationship Id="rId3" Type="http://schemas.openxmlformats.org/officeDocument/2006/relationships/image" Target="../media/image35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images.google.com/imgres?imgurl=http://zombietime.com/mohammed_image_archive/book_illos/MuhammadRidingMedina.jpg&amp;imgrefurl=http://zombietime.com/mohammed_image_archive/book_illos/&amp;usg=__C-LmvKy2kJjXqKzdYQ25f1V2JZ8=&amp;h=500&amp;w=368&amp;sz=58&amp;hl=en&amp;start=12&amp;tbnid=Y2CYKqu7uHTphM:&amp;tbnh=130&amp;tbnw=96&amp;prev=/images?q=Muhammad&amp;gbv=2&amp;hl=en" TargetMode="External"/><Relationship Id="rId3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jpeg"/><Relationship Id="rId3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images.google.com/imgres?imgurl=http://www.mrnussbaum.com/pdlmap.gif&amp;imgrefurl=http://www.mrnussbaum.com/deleon.htm&amp;usg=__NlmM1446C9O_rJhEpfuV7xpImqA=&amp;h=308&amp;w=350&amp;sz=16&amp;hl=en&amp;start=1&amp;tbnid=jC5-G7pEB-JOkM:&amp;tbnh=106&amp;tbnw=120&amp;prev=/images?q=Ponce+de+Leon+routes&amp;gbv=2&amp;hl=en" TargetMode="External"/><Relationship Id="rId3" Type="http://schemas.openxmlformats.org/officeDocument/2006/relationships/image" Target="../media/image42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gi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gif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users.rcn.com/farrands/jcabot.gif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gi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gif"/><Relationship Id="rId3" Type="http://schemas.openxmlformats.org/officeDocument/2006/relationships/image" Target="../media/image49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gi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1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images.google.com/imgres?imgurl=http://www.indrakeswake.co.uk/Images/Websize/NationalPortraitGalleryPortrait.jpg&amp;imgrefurl=http://www.indrakeswake.co.uk/Education/drakeslife.htm&amp;usg=__f_PMcogXLO9oF9FywpbsjFCwvRk=&amp;h=400&amp;w=389&amp;sz=28&amp;hl=en&amp;start=2&amp;tbnid=I-zQ1ADYmH5qnM:&amp;tbnh=124&amp;tbnw=121&amp;prev=/images?q=Francis+Drake&amp;gbv=2&amp;hl=en" TargetMode="External"/><Relationship Id="rId3" Type="http://schemas.openxmlformats.org/officeDocument/2006/relationships/image" Target="../media/image52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3.gi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images.google.com/imgres?imgurl=http://www.crystalinks.com/silkroad.jpg&amp;imgrefurl=http://www.crystalinks.com/silkroad.html&amp;usg=__cozx3IxTu4CXoAr32FQQ5km2uVA=&amp;h=500&amp;w=595&amp;sz=72&amp;hl=en&amp;start=4&amp;um=1&amp;tbnid=d1QVDGvixVjN4M:&amp;tbnh=113&amp;tbnw=135&amp;prev=/images?q=trade+routes+of+the+silk+road&amp;hl=en&amp;um=1" TargetMode="External"/><Relationship Id="rId3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png"/><Relationship Id="rId3" Type="http://schemas.openxmlformats.org/officeDocument/2006/relationships/image" Target="../media/image55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8.jpeg"/><Relationship Id="rId3" Type="http://schemas.openxmlformats.org/officeDocument/2006/relationships/image" Target="../media/image59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1.assumption.edu/users/mcclymer/His130/P-H/greatawakening/whitfieldpreaching.jpg" TargetMode="External"/><Relationship Id="rId3" Type="http://schemas.openxmlformats.org/officeDocument/2006/relationships/image" Target="../media/image60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1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2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3.gi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4.gi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5.gi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6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images.google.com/imgres?imgurl=http://www.zencollegelife.com/blog/wp-content/uploads/2008/06/ben_franklin.jpg&amp;imgrefurl=http://www.zencollegelife.com/2008/06/05/why-benjamin-franklin-was-so-much-better-than-you/&amp;usg=__RjcA3fScIT5n4wJ-pvLeUR3_pL4=&amp;h=296&amp;w=300&amp;sz=15&amp;hl=en&amp;start=1&amp;tbnid=DCVa8GKs4s7XtM:&amp;tbnh=114&amp;tbnw=116&amp;prev=/images?q=ben+franklin&amp;gbv=2&amp;hl=en&amp;sa=G" TargetMode="External"/><Relationship Id="rId3" Type="http://schemas.openxmlformats.org/officeDocument/2006/relationships/image" Target="../media/image67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donnan.com/images/Ft_Necessity.jpg&amp;imgrefurl=http://www.donnan.com/histmark.htm&amp;usg=__Po0OCsHFTfZ_PTo3WZrzfWQCkco=&amp;h=285&amp;w=380&amp;sz=32&amp;hl=en&amp;start=14&amp;tbnid=mEILuOCywsywhM:&amp;tbnh=92&amp;tbnw=123&amp;prev=/images?q=FORT+NECCESSITY&amp;gbv=2&amp;hl=en" TargetMode="External"/><Relationship Id="rId4" Type="http://schemas.openxmlformats.org/officeDocument/2006/relationships/image" Target="../media/image69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8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images.google.com/imgres?imgurl=http://www.buzzle.com/img/articleImages/36814-38med.jpg&amp;imgrefurl=http://www.buzzle.com/articles/marco-polo-venetian-traveler.html&amp;usg=__yOIXXOcCDNnZTprFwpQx10mHKLM=&amp;h=338&amp;w=301&amp;sz=41&amp;hl=en&amp;start=17&amp;um=1&amp;tbnid=QPDND-Eu79-CDM:&amp;tbnh=119&amp;tbnw=106&amp;prev=/images?q=marco+polo&amp;hl=en&amp;sa=N&amp;um=1" TargetMode="External"/><Relationship Id="rId3" Type="http://schemas.openxmlformats.org/officeDocument/2006/relationships/image" Target="../media/image9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1st-art-gallery.com/thumbnail/132015/1/Mortally-Wounded-General-Edward-Braddock-Retreats-From-The-Monongahela-River-In-1755-After-An-Attack-From-French-And-Indian-Forces,-From-$27life-And-Times-Of-Washington$27,-Volume-I,-1857.jpg" TargetMode="External"/><Relationship Id="rId3" Type="http://schemas.openxmlformats.org/officeDocument/2006/relationships/image" Target="../media/image70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4" Type="http://schemas.openxmlformats.org/officeDocument/2006/relationships/image" Target="../media/image72.gif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images.google.com/imgres?imgurl=http://images.bridgeman.co.uk/cgi-bin/bridgemanImage.cgi/600.LMG.1423410.7055475/140062.JPG&amp;imgrefurl=http://georgianaduchessofdevonshire.blogspot.com/2009_04_01_archive.html&amp;usg=__7AoDURFasjni96GUnfShsxFi-cI=&amp;h=600&amp;w=497&amp;sz=24&amp;hl=en&amp;start=11&amp;tbnid=OT5qEMwk71RxXM:&amp;tbnh=135&amp;tbnw=112&amp;prev=/images?q=William+Pitt&amp;gbv=2&amp;hl=en&amp;sa=G" TargetMode="Externa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4" Type="http://schemas.openxmlformats.org/officeDocument/2006/relationships/hyperlink" Target="http://images.google.com/imgres?imgurl=http://www.collectionscanada.gc.ca/obj/009001/f1/c027665k-vx.jpg&amp;imgrefurl=http://www.portraits.gc.ca/009001-1111.8-e.html&amp;usg=__d1SD7OZU2WERFcmwMgMfHv_2n2M=&amp;h=340&amp;w=300&amp;sz=18&amp;hl=en&amp;start=13&amp;tbnid=7NDfH5ijy39hEM:&amp;tbnh=119&amp;tbnw=105&amp;prev=/images?q=Louis+Montcalm&amp;gbv=2&amp;hl=en" TargetMode="External"/><Relationship Id="rId5" Type="http://schemas.openxmlformats.org/officeDocument/2006/relationships/image" Target="../media/image74.jpeg"/><Relationship Id="rId6" Type="http://schemas.openxmlformats.org/officeDocument/2006/relationships/image" Target="../media/image75.jpe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images.google.com/imgres?imgurl=http://www.electricscotland.com/history/scotreg/mcculloch/wolfe.jpg&amp;imgrefurl=http://www.electricscotland.com/history/scotreg/mcculloch/story5.htm&amp;usg=__ShJT37JOXwqf9oPq3ioTMmFfYgQ=&amp;h=331&amp;w=282&amp;sz=15&amp;hl=en&amp;start=2&amp;tbnid=Pk_zty85LSTO5M:&amp;tbnh=119&amp;tbnw=101&amp;prev=/images?q=James+Wolfe&amp;gbv=2&amp;hl=en" TargetMode="Externa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6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4" Type="http://schemas.openxmlformats.org/officeDocument/2006/relationships/hyperlink" Target="http://images.google.com/imgres?imgurl=http://upload.wikimedia.org/wikipedia/commons/0/09/Pontiac-chief-artist-impression-414px.jpg&amp;imgrefurl=http://commons.wikimedia.org/wiki/File:Pontiac-chief-artist-impression-414px.jpg&amp;usg=__8H2iQMdFZSmc3BthjYRQ_uvkK9c=&amp;h=510&amp;w=414&amp;sz=36&amp;hl=en&amp;start=1&amp;tbnid=WEL_8YJL91rToM:&amp;tbnh=131&amp;tbnw=106&amp;prev=/images?q=chief+pontiac&amp;gbv=2&amp;hl=en" TargetMode="External"/><Relationship Id="rId5" Type="http://schemas.openxmlformats.org/officeDocument/2006/relationships/image" Target="../media/image78.jpe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iicoc.com/_mod_files/ce_images/2008_warriorofthemonth/chiefpontiac.jpg" TargetMode="Externa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9.jpe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0.jpe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1.jpe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premodeconhist.files.wordpress.com/2009/03/u2fit8tjzplmmzbz.jpg&amp;imgrefurl=http://hanvanam.glogster.com/Mercantilism/&amp;usg=__TXNqENCBXMs2UpF4vYDN8PCPNGA=&amp;h=294&amp;w=300&amp;sz=25&amp;hl=en&amp;start=10&amp;tbnid=ela5GvcFAYI0yM:&amp;tbnh=114&amp;tbnw=116&amp;prev=/images?q=currency+act+of+1764&amp;gbv=2&amp;hl=en" TargetMode="External"/><Relationship Id="rId4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2.jpe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images.google.com/imgres?imgurl=http://www.ts4.com/Quotes/Pictures/SamuelAdams.jpg&amp;imgrefurl=http://www.ts4.com/Quotes/QuoteSamuelAdams.html&amp;usg=__N97WdOaHsC5ex4ny54mg4P9APVc=&amp;h=775&amp;w=599&amp;sz=123&amp;hl=en&amp;start=2&amp;tbnid=xNOAzCKiyVqu5M:&amp;tbnh=142&amp;tbnw=110&amp;prev=/images?q=Samuel+Adams&amp;gbv=2&amp;hl=en" TargetMode="External"/><Relationship Id="rId3" Type="http://schemas.openxmlformats.org/officeDocument/2006/relationships/image" Target="../media/image84.jpe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images.google.com/imgres?imgurl=http://www.knowledgerush.com/wiki_image/3/37/George_iii_england.JPG&amp;imgrefurl=http://www.knowledgerush.com/kr/encyclopedia/George_III/&amp;usg=__N-Ake0L4PPvYrzJN7B60RX-0QwE=&amp;h=370&amp;w=298&amp;sz=19&amp;hl=en&amp;start=1&amp;tbnid=7QNVbXJ6mfVS4M:&amp;tbnh=122&amp;tbnw=98&amp;prev=/images?q=king+george+III+of+england&amp;gbv=2&amp;hl=en&amp;sa=G" TargetMode="External"/><Relationship Id="rId3" Type="http://schemas.openxmlformats.org/officeDocument/2006/relationships/image" Target="../media/image85.jpe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6.jpe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images.google.com/imgres?imgurl=http://standupforamerica.files.wordpress.com/2009/07/john-adams.jpg&amp;imgrefurl=http://standupforamerica.wordpress.com/2009/07/17/channeling-john-adams/&amp;usg=__cmq8X2q2yx9pJf6cTl7Yrz-51Gs=&amp;h=484&amp;w=332&amp;sz=22&amp;hl=en&amp;start=12&amp;tbnid=cncvi9mQYzjmVM:&amp;tbnh=129&amp;tbnw=88&amp;prev=/images?q=John+Adams&amp;gbv=2&amp;hl=en&amp;sa=X" TargetMode="External"/><Relationship Id="rId3" Type="http://schemas.openxmlformats.org/officeDocument/2006/relationships/image" Target="../media/image87.jpe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4" Type="http://schemas.openxmlformats.org/officeDocument/2006/relationships/hyperlink" Target="http://images.google.com/imgres?imgurl=http://johnnygoodtimes.com/wp-content/uploads/2009/07/john_hancock.jpg&amp;imgrefurl=http://johnnygoodtimes.com/category/daily-quiz/&amp;usg=__uWuO7DKwhK-zyZAG2tNgKYwKi2k=&amp;h=775&amp;w=594&amp;sz=54&amp;hl=en&amp;start=5&amp;tbnid=6KEvBmggjfsjfM:&amp;tbnh=142&amp;tbnw=109&amp;prev=/images?q=JOHN+HANCOCK&amp;gbv=2&amp;hl=en&amp;sa=G" TargetMode="External"/><Relationship Id="rId5" Type="http://schemas.openxmlformats.org/officeDocument/2006/relationships/image" Target="../media/image89.jpe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images.google.com/imgres?imgurl=http://paxarcana.files.wordpress.com/2009/03/boston_massacre1.jpg&amp;imgrefurl=http://paxarcana.wordpress.com/2009/03/02/the-redcoats-had-a-lot-of-balls/&amp;usg=__kZcBacqjSHzzC8l9dFB30tC0gzU=&amp;h=320&amp;w=350&amp;sz=33&amp;hl=en&amp;start=4&amp;tbnid=KcVP13OuPvIqTM:&amp;tbnh=110&amp;tbnw=120&amp;prev=/images?q=The+Boston+Massacre&amp;gbv=2&amp;hl=en" TargetMode="Externa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UNIT ONE – DISCOVERY TO 1763</a:t>
            </a:r>
            <a:endParaRPr lang="en-US" sz="36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EFFECTS OF THE MIDDLE AGES ON WESTERN CULTURE</a:t>
            </a:r>
            <a:endParaRPr lang="en-US" sz="36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 descr="http://t1.gstatic.com/images?q=tbn:21KN6eZG6GlZlM:http://cache.eb.com/eb/image%3Fid%3D95896%26rendTypeId%3D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752600"/>
            <a:ext cx="49530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STRONG MONARCHS EMERGE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 feudal lords lost their power strong monarchs built strong governments in what will be England, France, and Portugal.</a:t>
            </a:r>
          </a:p>
          <a:p>
            <a:r>
              <a:rPr lang="en-US" dirty="0" smtClean="0"/>
              <a:t>Power was now concentrated in strong central governments</a:t>
            </a:r>
          </a:p>
          <a:p>
            <a:r>
              <a:rPr lang="en-US" dirty="0" smtClean="0"/>
              <a:t>Large armies were created to enforce order.</a:t>
            </a:r>
          </a:p>
          <a:p>
            <a:r>
              <a:rPr lang="en-US" dirty="0" smtClean="0"/>
              <a:t>People could safely travel and trade flourished.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1026" name="Picture 2" descr="http://wps.ablongman.com/wps/media/objects/262/268312/art/figures/KISH_11_24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905000"/>
            <a:ext cx="45720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http://cache2.asset-cache.net/xc/53071471.jpg?v=1&amp;c=IWSAsset&amp;k=2&amp;d=B7BEE1DF55663380F327C953062109F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838200"/>
            <a:ext cx="46482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THE BOSTON TEA PARTY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Through the COMMITTEES OF CORESPONDENCE the colonist organized against the TEA ACT.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Charleston = the tea was unloaded and stored in damp cellars so it would rot.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New York City and Philadelphia ships carrying tea were turned away from the harbors.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Boston = Sons of Liberty put on the BOSTON TEA PARTY = Colonist/patriots dressed as Native Americans boarded merchant ships in the harbor, opened the tea chest and dumped the tea into the harbor.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1. It occurred in December of 1773.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342 chests of tea were destroyed.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Colonist were split on this being the proper way of protesting.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JOHN ADAMS = “The grandest event since the controversy with Britain”.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BEN FRANKLIN = offered to pay for the tea wit his own money if the Tea Act was repealed.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British ignored Ben – Britain was looking for ways to respond.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yewitness account of the Boston Tea Par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3419475" cy="2714626"/>
          </a:xfrm>
          <a:prstGeom prst="rect">
            <a:avLst/>
          </a:prstGeom>
          <a:noFill/>
        </p:spPr>
      </p:pic>
      <p:pic>
        <p:nvPicPr>
          <p:cNvPr id="1028" name="Picture 4" descr="http://media-2.web.britannica.com/eb-media/75/96175-004-A4E3929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990600"/>
            <a:ext cx="3962400" cy="3733800"/>
          </a:xfrm>
          <a:prstGeom prst="rect">
            <a:avLst/>
          </a:prstGeom>
          <a:noFill/>
        </p:spPr>
      </p:pic>
      <p:pic>
        <p:nvPicPr>
          <p:cNvPr id="1030" name="Picture 6" descr="See full 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114800"/>
            <a:ext cx="3429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THE ROAD TO LEXINGTON AND CONCORD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King George III was furious = “We must master them”?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1. Britain had invested to much money in the colonies.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2. PRESTIGE =  The world’s most powerful nation could not let a group of colonist tell it what to do.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INTOLERABLE ACTS :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1. The port of Boston was closed until the colonist paid for the tea.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2. More power was given to the Massachusetts Royal Governor = do what ever he wanted.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(ban meetings, groups, organizations etc.)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3. British commanders could quarter troops in private homes.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4. British officials accused of crimes had their trials in Britain rather than the colonies.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To enforce the acts, King Georg III sent more troops under the command of General Thomas Gage (Governor of Massachusetts)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colony was under military rule.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INTOLERABLE ACTS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6738" name="Picture 2" descr="http://www.historywiz.com/images/americanrevolution/intolerable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33600"/>
            <a:ext cx="4267200" cy="4114800"/>
          </a:xfrm>
          <a:prstGeom prst="rect">
            <a:avLst/>
          </a:prstGeom>
          <a:noFill/>
        </p:spPr>
      </p:pic>
      <p:pic>
        <p:nvPicPr>
          <p:cNvPr id="116740" name="Picture 4" descr="http://www.theworldsgreatbooks.com/Acts%20of%20Parliament/parliament%20boston%20port%20a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81200"/>
            <a:ext cx="340042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THE FIRST CONTINENTAL CONGRESS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Committees of Correspondence called delegates from all thirteen colonies to meet.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the early fall of 1774, delegates from all the colonies met in Philadelphia (except Georgia) = FIRST CONTINENTAL CONGRESS.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1. Agreed to Support Massachusetts.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2. They would not obey the Intolerable Acts.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3. EMBARGO = against Britain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Sent a list of grievances to Parliament (peaceful settlement)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Called on each colony to begin training soldiers for defense.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t3.gstatic.com/images?q=tbn:07TfpUcVbNYm0M:http://www.historywiz.com/images/americanrevolution/firstcontinentalcongress9-5-177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429000"/>
            <a:ext cx="2057400" cy="2590800"/>
          </a:xfrm>
          <a:prstGeom prst="rect">
            <a:avLst/>
          </a:prstGeom>
          <a:noFill/>
        </p:spPr>
      </p:pic>
      <p:pic>
        <p:nvPicPr>
          <p:cNvPr id="1028" name="Picture 4" descr="http://t0.gstatic.com/images?q=tbn:BYSwLxCkYlTGWM:http://12.164.69.10/carpentershall/history/images/continental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3429000"/>
            <a:ext cx="20574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THE FIRST BIG STEP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meeting of the First Continental Congress marked an important step.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1. Most delegates did not want independence – they wanted rights as British subjects.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2. Their meetings broke British law and carried the risk of further punishment.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3. This was a possible beginning of a future independent government.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Congress agreed to meet again in seven months – By the time the Second Continental Congress met, fighting with Great Britain had already begun.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By the end of 1774, Massachusetts, under the leadership of John Hancock developed a Committee of Safety – MINUTEMEN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They gathered for military drills in Massachusetts (problem)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MINUTEMEN</a:t>
            </a:r>
            <a:endParaRPr lang="en-US" dirty="0"/>
          </a:p>
        </p:txBody>
      </p:sp>
      <p:pic>
        <p:nvPicPr>
          <p:cNvPr id="119810" name="Picture 2" descr="http://t2.gstatic.com/images?q=tbn:3CzKwZ6a53puDM:http://members.tripod.com/~barthlynnmccoy/minutem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0"/>
            <a:ext cx="3276600" cy="3810000"/>
          </a:xfrm>
          <a:prstGeom prst="rect">
            <a:avLst/>
          </a:prstGeom>
          <a:noFill/>
        </p:spPr>
      </p:pic>
      <p:pic>
        <p:nvPicPr>
          <p:cNvPr id="119812" name="Picture 4" descr="http://t0.gstatic.com/images?q=tbn:dRy8pIjBBtFGqM:http://wpcontent.answers.com/wikipedia/commons/c/c0/Minuteman-250px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22860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COLONIST - SPLIT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Those who opposed the British = PATRIOTS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Those who remained loyal to Great Britain = LOYALIST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Most Patriot leaders believed any fight would be short – Britain would repeal the Intolerable Acts and Americans would again be loyal British subjects.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Few Patriots expected a War of Independence.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PATRICK HENRY = Delegate from Virginia wanted Independence.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March 1775 speech: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“I KNOW NOT WHAT COURSE OTHERS TAKE: BUT AS FOR ME, GIVE ME LIBERTY, OR GIVE ME DEATH”.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1862" name="Picture 6" descr="http://t1.gstatic.com/images?q=tbn:aFTZZmN-NW3mIM:http://orrinwoodward.blogharbor.com/Patrick%2520Henry.jpg">
            <a:hlinkClick r:id="rId2" invalidUrl="http://images.google.com/imgres?imgurl=http://orrinwoodward.blogharbor.com/Patrick Henry.jpg&amp;imgrefurl=http://orrinwoodward.blogharbor.com/blog/_archives/2007/11/27/3378097.html&amp;usg=__zjGf1Qs16WGtnKrSHleN1PR136c=&amp;h=525&amp;w=350&amp;sz=54&amp;hl=en&amp;start=3&amp;tbnid=aFTZZmN-NW3mIM:&amp;tbnh=132&amp;tbnw=88&amp;prev=/images?q=PATRICK+HENRY&amp;gbv=2&amp;hl=en&amp;sa=G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572000"/>
            <a:ext cx="1828800" cy="2133600"/>
          </a:xfrm>
          <a:prstGeom prst="rect">
            <a:avLst/>
          </a:prstGeom>
          <a:noFill/>
        </p:spPr>
      </p:pic>
      <p:pic>
        <p:nvPicPr>
          <p:cNvPr id="121864" name="Picture 8" descr="http://t0.gstatic.com/images?q=tbn:tBso7Uc9yCwS5M:http://www.chandlerswatch.com/wp-content/uploads/2009/03/patrick-henry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4572000"/>
            <a:ext cx="17526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END OF POWER POINT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POWER POINTS:</a:t>
            </a:r>
          </a:p>
          <a:p>
            <a:r>
              <a:rPr lang="en-US" smtClean="0"/>
              <a:t>First Continental </a:t>
            </a:r>
            <a:r>
              <a:rPr lang="en-US" dirty="0" smtClean="0"/>
              <a:t>C</a:t>
            </a:r>
            <a:r>
              <a:rPr lang="en-US" smtClean="0"/>
              <a:t>ongress </a:t>
            </a:r>
            <a:r>
              <a:rPr lang="en-US" dirty="0" smtClean="0"/>
              <a:t>–</a:t>
            </a:r>
          </a:p>
          <a:p>
            <a:r>
              <a:rPr lang="en-US" dirty="0" smtClean="0"/>
              <a:t>Writing and Adoption of the Declaration of Independence.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Now Europeans were experiencing NATIONALISM = love for and loyalty to one’s country.</a:t>
            </a:r>
          </a:p>
          <a:p>
            <a:r>
              <a:rPr lang="en-US" dirty="0" smtClean="0"/>
              <a:t>Monarchs sought to strengthen their countries by gaining influence in other parts of the world.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6" name="Picture 4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133600"/>
            <a:ext cx="40386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SPIRIT OF CURIOSITY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 the medieval world expanded, curiosity arose.</a:t>
            </a:r>
          </a:p>
          <a:p>
            <a:r>
              <a:rPr lang="en-US" dirty="0" smtClean="0"/>
              <a:t>Scholars began to read the writing of ancient Greece and Rome.</a:t>
            </a:r>
          </a:p>
          <a:p>
            <a:r>
              <a:rPr lang="en-US" dirty="0" smtClean="0"/>
              <a:t>Artists began drawing and painting plants, animals, and people as they really looked.</a:t>
            </a:r>
          </a:p>
          <a:p>
            <a:r>
              <a:rPr lang="en-US" dirty="0" smtClean="0"/>
              <a:t>Art begins to expand with Leonardo da Vinci and Michelangelo Buonarroti.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24578" name="Picture 2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05000"/>
            <a:ext cx="4038600" cy="2133600"/>
          </a:xfrm>
          <a:prstGeom prst="rect">
            <a:avLst/>
          </a:prstGeom>
          <a:noFill/>
        </p:spPr>
      </p:pic>
      <p:pic>
        <p:nvPicPr>
          <p:cNvPr id="24580" name="Picture 4" descr="See full 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4267200"/>
            <a:ext cx="40386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RENAISSANCE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This period of scientific curiosity, return to classical learning, and praise of humanity was called the RENAISSANCE = French term meaning rebirth.</a:t>
            </a:r>
          </a:p>
          <a:p>
            <a:r>
              <a:rPr lang="en-US" dirty="0" smtClean="0"/>
              <a:t>The renaissance begins in Northern Italy in 1300s and marks the beginning of the modern age.</a:t>
            </a:r>
          </a:p>
          <a:p>
            <a:r>
              <a:rPr lang="en-US" dirty="0" smtClean="0"/>
              <a:t>The renaissance spreads with Johannes Gutenberg’s printing press around 1438.</a:t>
            </a:r>
          </a:p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25602" name="Picture 2" descr="http://upload.wikimedia.org/wikipedia/commons/1/17/Handtiegelpresse_von_18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905000"/>
            <a:ext cx="43434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Genoa and Venice Italy were the two most richest and powerful cities in Europe because they are located on the trade routes of the Mediterranean Sea.</a:t>
            </a:r>
          </a:p>
          <a:p>
            <a:r>
              <a:rPr lang="en-US" dirty="0" smtClean="0"/>
              <a:t>They became the gateways through which rare goods reached Europe and Asia.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1026" name="Picture 2" descr="http://www.enchantedlearning.com/europe/italy/Italy_colo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905000"/>
            <a:ext cx="41910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JOINT-STOCK COMPANY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43484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Italian merchants needed large amounts of money to finance the growing trade.</a:t>
            </a:r>
          </a:p>
          <a:p>
            <a:r>
              <a:rPr lang="en-US" dirty="0" smtClean="0"/>
              <a:t>Bankers devised the JOINT-STOCK COMPANY = Used to accumulate a large amount of capital, a number of people pooled their funds.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Italian merchants developed a MONOPOLY on the Asian trade.</a:t>
            </a:r>
          </a:p>
          <a:p>
            <a:r>
              <a:rPr lang="en-US" dirty="0" smtClean="0"/>
              <a:t>The Italian merchants sold Asian goods for large PROFITS.</a:t>
            </a:r>
          </a:p>
          <a:p>
            <a:r>
              <a:rPr lang="en-US" dirty="0" smtClean="0"/>
              <a:t>Other European countries could not profit from the trade routes.</a:t>
            </a:r>
          </a:p>
          <a:p>
            <a:r>
              <a:rPr lang="en-US" dirty="0" smtClean="0"/>
              <a:t>They needed to find other routes to Asia.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PORTUGAL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 the early 1400s Prince Henry of Portugal(son of King John I) began to explore the unknown ocean.</a:t>
            </a:r>
          </a:p>
          <a:p>
            <a:r>
              <a:rPr lang="en-US" dirty="0" smtClean="0"/>
              <a:t>At the time it was believed that the water boiled at the equator and the ocean was full of sea monsters.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 descr="http://t2.gstatic.com/images?q=tbn:LTImPHg6IGNSVM:http://www.booksshouldbefree.com/images/big/9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05000"/>
            <a:ext cx="40386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PRINCE HENRYS GOAL’S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Find an all-water route to the trading centers of Asia.(Break Italy’s monopoly)</a:t>
            </a:r>
          </a:p>
          <a:p>
            <a:r>
              <a:rPr lang="en-US" dirty="0" smtClean="0"/>
              <a:t>Develop a powerful navy to defeat the Muslim forces in North Africa.</a:t>
            </a:r>
          </a:p>
          <a:p>
            <a:r>
              <a:rPr lang="en-US" dirty="0" smtClean="0"/>
              <a:t>Spread Christianity beyond Europe’s borders.</a:t>
            </a:r>
          </a:p>
          <a:p>
            <a:r>
              <a:rPr lang="en-US" dirty="0" smtClean="0"/>
              <a:t>Wanted to learn more about the ocean and the lands beyond it.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29698" name="Picture 2" descr="http://library.thinkquest.org/J002678F/henry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81200"/>
            <a:ext cx="41148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PORTUGAL AND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Portuguese ships continued to explore southward along the West African coast.</a:t>
            </a:r>
          </a:p>
          <a:p>
            <a:r>
              <a:rPr lang="en-US" dirty="0" smtClean="0"/>
              <a:t>They encountered kingdoms such as Songhai, Benin, Kongo, and Mali.</a:t>
            </a:r>
          </a:p>
          <a:p>
            <a:r>
              <a:rPr lang="en-US" dirty="0" smtClean="0"/>
              <a:t>The centers of trade were the Mali cities of Gao and Timbuktu</a:t>
            </a:r>
          </a:p>
          <a:p>
            <a:r>
              <a:rPr lang="en-US" dirty="0" smtClean="0"/>
              <a:t>The Portuguese traded for gold and ivory and by 1440s they were trading for slaves.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1026" name="Picture 2" descr="http://www.blackstudies.ucsb.edu/antillians/images/w.afr.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05000"/>
            <a:ext cx="40386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WATER ROUTE TO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Prince Henry died in 1473 before Portugal crossed the equator.</a:t>
            </a:r>
          </a:p>
          <a:p>
            <a:r>
              <a:rPr lang="en-US" dirty="0" smtClean="0"/>
              <a:t>In 1487, Bartolomeu Dias sailed around the tip of Africa.</a:t>
            </a:r>
          </a:p>
          <a:p>
            <a:r>
              <a:rPr lang="en-US" dirty="0" smtClean="0"/>
              <a:t>In 1498 Vasco da Gama continued the route along the eastern coast of Africa, turned east across the Indian Ocean and reached India.</a:t>
            </a:r>
          </a:p>
          <a:p>
            <a:r>
              <a:rPr lang="en-US" dirty="0" smtClean="0"/>
              <a:t>Lisbon, Portugal became the richest port in Europe.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31746" name="Picture 2" descr="http://ambassadors.net/archives/images/dagama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05000"/>
            <a:ext cx="40386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RELIGION IN THE MIDDLE AGES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Most people in Europe were faithful members of the Roman Catholic Church. (Age of Faith)</a:t>
            </a:r>
          </a:p>
          <a:p>
            <a:r>
              <a:rPr lang="en-US" sz="2400" dirty="0" smtClean="0"/>
              <a:t>The Church was the center of life.</a:t>
            </a:r>
          </a:p>
          <a:p>
            <a:r>
              <a:rPr lang="en-US" sz="2400" dirty="0" smtClean="0"/>
              <a:t>All education was done in the Church. (music, art, literature, architecture)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 descr="http://t1.gstatic.com/images?q=tbn:UucRrEraiYKBEM:http://kevin.lps.org/Middle_ages/cathedrals/graphics/doors_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05000"/>
            <a:ext cx="40386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CHRISTOPHER COLUMBUS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 grew up in the Italian city of Genoa.</a:t>
            </a:r>
          </a:p>
          <a:p>
            <a:r>
              <a:rPr lang="en-US" dirty="0" smtClean="0"/>
              <a:t>Began going to sea at age 14.</a:t>
            </a:r>
          </a:p>
          <a:p>
            <a:r>
              <a:rPr lang="en-US" dirty="0" smtClean="0"/>
              <a:t>Went to Lisbon and learned mapmaking, and taught himself to read and write Spanish.</a:t>
            </a:r>
          </a:p>
          <a:p>
            <a:r>
              <a:rPr lang="en-US" dirty="0" smtClean="0"/>
              <a:t>He also learned Latin.</a:t>
            </a:r>
          </a:p>
          <a:p>
            <a:r>
              <a:rPr lang="en-US" dirty="0" smtClean="0"/>
              <a:t>Became fascinated with the Far East or Indies.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32770" name="Picture 2" descr="http://t3.gstatic.com/images?q=tbn:KHDbkbdcaRIsrM:http://www.humanities-interactive.org/newworld/columbus/400/ex020_01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05000"/>
            <a:ext cx="40386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COLUMBUS’S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He wanted to find a sea route to the Indies by sailing west.</a:t>
            </a:r>
          </a:p>
          <a:p>
            <a:r>
              <a:rPr lang="en-US" dirty="0" smtClean="0"/>
              <a:t>Knew the earth was round – forgot about the Vikings.</a:t>
            </a:r>
          </a:p>
          <a:p>
            <a:r>
              <a:rPr lang="en-US" dirty="0" smtClean="0"/>
              <a:t>He approached the Portuguese King for assistance and was denied.(Why?)</a:t>
            </a:r>
          </a:p>
          <a:p>
            <a:r>
              <a:rPr lang="en-US" dirty="0" smtClean="0"/>
              <a:t>He went to Spain and approached King Ferdinand and Queen Isabella.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33794" name="Picture 2" descr="http://www.paradoxplace.com/Photo%20Pages/Spain/Spain_History/Catholic-Monarchs-B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05000"/>
            <a:ext cx="428625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SPAIN IS INTERESTED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Spanish monarchs saw this as a chance too compete with Portugal.</a:t>
            </a:r>
          </a:p>
          <a:p>
            <a:r>
              <a:rPr lang="en-US" dirty="0" smtClean="0"/>
              <a:t>They also saw this as a way to spread Christianity.</a:t>
            </a:r>
          </a:p>
          <a:p>
            <a:r>
              <a:rPr lang="en-US" dirty="0" smtClean="0"/>
              <a:t>In 1492 after defeating the Moors in Granada the monarchs were to support Columbus.</a:t>
            </a:r>
          </a:p>
          <a:p>
            <a:r>
              <a:rPr lang="en-US" dirty="0" smtClean="0"/>
              <a:t>On Friday, August 3, 1492 three ships: the Nina, Pinta, and Santa Marie left Spain and sailed southwest.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34818" name="Picture 2" descr="http://t3.gstatic.com/images?q=tbn:XEVXdTPHwnD7hM:http://caribbeancolony.files.wordpress.com/2007/06/santa_maria_pinta_nin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05000"/>
            <a:ext cx="4114800" cy="2209800"/>
          </a:xfrm>
          <a:prstGeom prst="rect">
            <a:avLst/>
          </a:prstGeom>
          <a:noFill/>
        </p:spPr>
      </p:pic>
      <p:pic>
        <p:nvPicPr>
          <p:cNvPr id="34820" name="Picture 4" descr="http://t3.gstatic.com/images?q=tbn:iAPr12WakaCW7M:http://lh3.google.com/garrickpass/Rwo2TaNvhAI/AAAAAAAAAIk/oqWNkbKkGMI/NinaPintaSantaMaria%255B3%255D.jpg">
            <a:hlinkClick r:id="rId4" invalidUrl="http://images.google.com/imgres?imgurl=http://lh3.google.com/garrickpass/Rwo2TaNvhAI/AAAAAAAAAIk/oqWNkbKkGMI/NinaPintaSantaMaria[3].jpg&amp;imgrefurl=http://prettygeekything.blogspot.com/2007_10_01_archive.html&amp;usg=__ScFyVoAAyUGGubperIZtrZ_djbw=&amp;h=326&amp;w=300&amp;sz=42&amp;hl=en&amp;start=4&amp;tbnid=iAPr12WakaCW7M:&amp;tbnh=118&amp;tbnw=109&amp;prev=/images?q=nina+pinta+santa+maria&amp;gbv=2&amp;ndsp=18&amp;hl=en&amp;sa=N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4267200"/>
            <a:ext cx="40386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COLUMBUS’S 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Columbus had a crew of 90 sailors most of them teenagers.</a:t>
            </a:r>
          </a:p>
          <a:p>
            <a:r>
              <a:rPr lang="en-US" dirty="0" smtClean="0"/>
              <a:t>On October 10 after ten weeks at sea the crew requested that Columbus turn back.</a:t>
            </a:r>
          </a:p>
          <a:p>
            <a:r>
              <a:rPr lang="en-US" dirty="0" smtClean="0"/>
              <a:t>Columbus convinced them to sail west for three more days and October 12 they sighted land.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pic>
        <p:nvPicPr>
          <p:cNvPr id="35842" name="Picture 2" descr="http://upload.wikimedia.org/wikipedia/commons/c/c2/Christopher_Columbus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05000"/>
            <a:ext cx="40386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THIS IS NOT THE INDIES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No one knows for sure where Columbus landed, probably in the Bahamas, on an island he named San Salvador.</a:t>
            </a:r>
          </a:p>
          <a:p>
            <a:r>
              <a:rPr lang="en-US" dirty="0" smtClean="0"/>
              <a:t>He did not find the gold and jewels he was expecting – he saw grass houses and people with few clothes.</a:t>
            </a:r>
          </a:p>
          <a:p>
            <a:r>
              <a:rPr lang="en-US" dirty="0" smtClean="0"/>
              <a:t>He continued to zigzag through the Caribbean Sea looking for the treasures.</a:t>
            </a:r>
          </a:p>
          <a:p>
            <a:r>
              <a:rPr lang="en-US" dirty="0" smtClean="0"/>
              <a:t>He found enough gold on the island of Hispaniola to convince himself that he had landed in 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36874" name="Picture 10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81200"/>
            <a:ext cx="41148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COLUMBIAN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transfer of plants, animals, and disease form one hemisphere to the other is known as = THE COLUMBIAN EXCHANGE.</a:t>
            </a:r>
          </a:p>
          <a:p>
            <a:r>
              <a:rPr lang="en-US" dirty="0" smtClean="0"/>
              <a:t>Spanish settlers took their language, religion, plants, animals, and disease to the new lands.</a:t>
            </a:r>
          </a:p>
          <a:p>
            <a:r>
              <a:rPr lang="en-US" dirty="0" smtClean="0"/>
              <a:t>European settlers took wheat, fruit trees, horses, cattle, sheep, goats, and pigs.</a:t>
            </a:r>
          </a:p>
          <a:p>
            <a:r>
              <a:rPr lang="en-US" dirty="0" smtClean="0"/>
              <a:t>By doing this Europeans enlarged the food supply of the “NEW WORLD”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1026" name="Picture 2" descr="http://mrthompson.org/text/2-3%20The%20Impact%20of%20Colonization_files/image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905000"/>
            <a:ext cx="44196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COLUMBIAN EXCHANGE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On their return voyages Europeans also took back foods and plants that were unique to the Western Hemisphere.</a:t>
            </a:r>
          </a:p>
          <a:p>
            <a:r>
              <a:rPr lang="en-US" dirty="0" smtClean="0"/>
              <a:t>These products changed diets around the world and helped to feed a growing population.</a:t>
            </a:r>
          </a:p>
          <a:p>
            <a:r>
              <a:rPr lang="en-US" dirty="0" smtClean="0"/>
              <a:t>The poor of Europe were the first to accept these strange foods.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Corn helped to end the recurring famines in Northern Italy.</a:t>
            </a:r>
          </a:p>
          <a:p>
            <a:r>
              <a:rPr lang="en-US" dirty="0" smtClean="0"/>
              <a:t>Potatoes also helped to end famines, especially in Ireland.</a:t>
            </a:r>
          </a:p>
          <a:p>
            <a:r>
              <a:rPr lang="en-US" dirty="0" smtClean="0"/>
              <a:t>Other foods brought back were peanuts, sweet potatoes, chili peppers, tomatoes, and chocolate.</a:t>
            </a:r>
          </a:p>
          <a:p>
            <a:r>
              <a:rPr lang="en-US" dirty="0" smtClean="0"/>
              <a:t>Tobacco and rubber were also brought from the Americas.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Natives of the “NEW WORLD” had no contact with European diseases.</a:t>
            </a:r>
          </a:p>
          <a:p>
            <a:r>
              <a:rPr lang="en-US" dirty="0" smtClean="0"/>
              <a:t>They had no immunity and contact with the diseases meant death.</a:t>
            </a:r>
          </a:p>
          <a:p>
            <a:r>
              <a:rPr lang="en-US" dirty="0" smtClean="0"/>
              <a:t>Smallpox, Chicken Pox, measles, and influenza.</a:t>
            </a:r>
          </a:p>
          <a:p>
            <a:r>
              <a:rPr lang="en-US" dirty="0" smtClean="0"/>
              <a:t>90 percent of all natives who caught an European disease died.</a:t>
            </a:r>
          </a:p>
          <a:p>
            <a:r>
              <a:rPr lang="en-US" dirty="0" smtClean="0"/>
              <a:t>Native American population dropped from 11 million in 1500 to half a million by 1900.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38914" name="Picture 2" descr="http://t3.gstatic.com/images?q=tbn:wHorJDko38cMsM:http://www.alpharubicon.com/basicnbc/images/smallpox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05000"/>
            <a:ext cx="4038600" cy="2362200"/>
          </a:xfrm>
          <a:prstGeom prst="rect">
            <a:avLst/>
          </a:prstGeom>
          <a:noFill/>
        </p:spPr>
      </p:pic>
      <p:pic>
        <p:nvPicPr>
          <p:cNvPr id="38916" name="Picture 4" descr="http://t3.gstatic.com/images?q=tbn:aMY_zRLECLBMfM:http://www.amitbhawani.com/health/Images/Measles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4343400"/>
            <a:ext cx="1905000" cy="2057400"/>
          </a:xfrm>
          <a:prstGeom prst="rect">
            <a:avLst/>
          </a:prstGeom>
          <a:noFill/>
        </p:spPr>
      </p:pic>
      <p:pic>
        <p:nvPicPr>
          <p:cNvPr id="38918" name="Picture 6" descr="http://t3.gstatic.com/images?q=tbn:MEPzWFxTgAMeSM:http://www.diabetesdaily.com/grace/2008/03/21/pox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4419600"/>
            <a:ext cx="19812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COLUMBUS  AS COLONIZER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Columbus believed that the Europeans were superior to the natives.</a:t>
            </a:r>
          </a:p>
          <a:p>
            <a:r>
              <a:rPr lang="en-US" dirty="0" smtClean="0"/>
              <a:t>As the first European ruler of Hispaniola the policies he set the policies that killed or enslaved untold numbers of natives.</a:t>
            </a:r>
          </a:p>
          <a:p>
            <a:r>
              <a:rPr lang="en-US" dirty="0" smtClean="0"/>
              <a:t>On his first voyage he kidnapped several natives to take back to Spain for servants.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On his second voyage he was told by Ferdinand and Isabella to treat the natives with respect without causing them any problems.</a:t>
            </a:r>
          </a:p>
          <a:p>
            <a:r>
              <a:rPr lang="en-US" dirty="0" smtClean="0"/>
              <a:t>He was to punish anyone who did mistreat the natives.</a:t>
            </a:r>
          </a:p>
          <a:p>
            <a:r>
              <a:rPr lang="en-US" dirty="0" smtClean="0"/>
              <a:t>Instead he rounded up enough natives to fill twelve ships and sent them back to Spain to be sold as slaves.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COLUMBUS’S DOWNFALL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natives of Hispaniola finally revolted against the Spanish – The Spanish then attacked with crossbows, guns, and ferocious dogs.</a:t>
            </a:r>
          </a:p>
          <a:p>
            <a:r>
              <a:rPr lang="en-US" dirty="0" smtClean="0"/>
              <a:t>Columbus went to far when he gave colonist returning to Spain gifts of native slaves.</a:t>
            </a:r>
          </a:p>
          <a:p>
            <a:r>
              <a:rPr lang="en-US" dirty="0" smtClean="0"/>
              <a:t>Isabella was furious.  WHY?</a:t>
            </a:r>
          </a:p>
          <a:p>
            <a:r>
              <a:rPr lang="en-US" dirty="0" smtClean="0"/>
              <a:t>The natives were sent back.  Columbus was returned in chains, and never allowed to return to Hispaniola.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</p:txBody>
      </p:sp>
      <p:pic>
        <p:nvPicPr>
          <p:cNvPr id="1026" name="Picture 2" descr="http://karenswhimsy.com/public-domain-images/christopher-columbus/images/christopher-columbus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1905000"/>
            <a:ext cx="43053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THREATS FROM ABROAD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Central Europe was threatened by the Vikings (Scandinavia).</a:t>
            </a:r>
          </a:p>
          <a:p>
            <a:r>
              <a:rPr lang="en-US" dirty="0" smtClean="0"/>
              <a:t>Vikings raided settlements on the coast of Western Europe and settled on Iceland and Greenland.</a:t>
            </a:r>
          </a:p>
          <a:p>
            <a:r>
              <a:rPr lang="en-US" dirty="0" smtClean="0"/>
              <a:t>Around A.D. 1000 Vikings made settlements in North America (VINLAND) 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pic>
        <p:nvPicPr>
          <p:cNvPr id="28674" name="Picture 2" descr="http://www.palacenet.net/home/tgswatek/Vikings%20Rou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05000"/>
            <a:ext cx="41148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ENCOMIENDA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After the death of Isabella in 1504, Spanish colonist continued to enslave the natives.</a:t>
            </a:r>
          </a:p>
          <a:p>
            <a:r>
              <a:rPr lang="en-US" dirty="0" smtClean="0"/>
              <a:t>The Spanish crown began the ENCOMIENDA SYSTEM = The monarchs granted land to loyal colonist and also gave them native laborers for a specific number of days each year.</a:t>
            </a:r>
          </a:p>
          <a:p>
            <a:r>
              <a:rPr lang="en-US" dirty="0" smtClean="0"/>
              <a:t>In exchange for the ENCOMIENDAS the colonist promised to convert them to Christianity and protect them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43484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 reality, the colonist often mistreated the natives(Taino)</a:t>
            </a:r>
          </a:p>
          <a:p>
            <a:r>
              <a:rPr lang="en-US" dirty="0" smtClean="0"/>
              <a:t>The encomienda system bound the natives to for life to the colonist who now owned the land that once belonged to them.</a:t>
            </a:r>
            <a:endParaRPr lang="en-US" dirty="0"/>
          </a:p>
        </p:txBody>
      </p:sp>
      <p:pic>
        <p:nvPicPr>
          <p:cNvPr id="43010" name="Picture 2" descr="http://t3.gstatic.com/images?q=tbn:HUsbFCFvEAE2MM:https://jspivey.wikispaces.com/file/view/EXPL2A-00099~Cruelty-of-the-Spanish-Encomienda-System-on-a-Sugar-Plantation-Santo-Domingo-Poster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962400"/>
            <a:ext cx="40386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COLUMBUS’S PLACE IN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He never reached Asia.</a:t>
            </a:r>
          </a:p>
          <a:p>
            <a:r>
              <a:rPr lang="en-US" dirty="0" smtClean="0"/>
              <a:t>He never brought back the riches.</a:t>
            </a:r>
          </a:p>
          <a:p>
            <a:r>
              <a:rPr lang="en-US" dirty="0" smtClean="0"/>
              <a:t>Ferdinand and Isabella stopped supporting him after his fourth voyage.</a:t>
            </a:r>
          </a:p>
          <a:p>
            <a:r>
              <a:rPr lang="en-US" dirty="0" smtClean="0"/>
              <a:t>Columbus continued to believe that he found Asia – geographers realized he didn’t.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Great knowledge was gained from his voyages.</a:t>
            </a:r>
          </a:p>
          <a:p>
            <a:r>
              <a:rPr lang="en-US" dirty="0" smtClean="0"/>
              <a:t>He opened the way for European settlement of the Americas.</a:t>
            </a:r>
          </a:p>
          <a:p>
            <a:r>
              <a:rPr lang="en-US" dirty="0" smtClean="0"/>
              <a:t>New foods and products were now introduced to Europe and the Americas.</a:t>
            </a:r>
          </a:p>
          <a:p>
            <a:r>
              <a:rPr lang="en-US" dirty="0" smtClean="0"/>
              <a:t>New religions and cultures.</a:t>
            </a:r>
          </a:p>
          <a:p>
            <a:r>
              <a:rPr lang="en-US" dirty="0" smtClean="0"/>
              <a:t>Changes the course of world history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AMERIGO VESPUCCI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 Italian merchant, was outfitter for some of Columbus’s ships.</a:t>
            </a:r>
          </a:p>
          <a:p>
            <a:r>
              <a:rPr lang="en-US" dirty="0" smtClean="0"/>
              <a:t>Had his own expediti0ns to South America (1499-1504).</a:t>
            </a:r>
          </a:p>
          <a:p>
            <a:r>
              <a:rPr lang="en-US" dirty="0" smtClean="0"/>
              <a:t>He realized he had reached a new continent.</a:t>
            </a:r>
          </a:p>
          <a:p>
            <a:r>
              <a:rPr lang="en-US" dirty="0" smtClean="0"/>
              <a:t>German mapmakers named the new continent “AMERICA”.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1026" name="Picture 2" descr="http://www.teachnet.ie/dfarina/2006a/images/amerigo_vespucci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05000"/>
            <a:ext cx="40386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VASCO NUNEZ DE BALBOA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Spanish adventurer and a colonist of Hispaniola.</a:t>
            </a:r>
          </a:p>
          <a:p>
            <a:r>
              <a:rPr lang="en-US" dirty="0" smtClean="0"/>
              <a:t>He crossed the Isthmus of Panama to find a new sea, he called the South Sea (Pacific).</a:t>
            </a:r>
          </a:p>
          <a:p>
            <a:r>
              <a:rPr lang="en-US" dirty="0" smtClean="0"/>
              <a:t>He claimed the ocean for Spain.</a:t>
            </a:r>
          </a:p>
          <a:p>
            <a:r>
              <a:rPr lang="en-US" dirty="0" smtClean="0"/>
              <a:t>He was executed for treason by Francisco Pizarro.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pic>
        <p:nvPicPr>
          <p:cNvPr id="46082" name="Picture 2" descr="http://www.kristiina.kaapeli.fi/images/balboareit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05000"/>
            <a:ext cx="4038600" cy="2438400"/>
          </a:xfrm>
          <a:prstGeom prst="rect">
            <a:avLst/>
          </a:prstGeom>
          <a:noFill/>
        </p:spPr>
      </p:pic>
      <p:pic>
        <p:nvPicPr>
          <p:cNvPr id="46084" name="Picture 4" descr="http://www.enchantedlearning.com/explorers/gifs/Balboa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419600"/>
            <a:ext cx="4038600" cy="194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FERDINAND MAGELLAN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He was a captain  from Portugal who sailed to the Indies on Vasco </a:t>
            </a:r>
            <a:r>
              <a:rPr lang="en-US" dirty="0" err="1" smtClean="0"/>
              <a:t>da</a:t>
            </a:r>
            <a:r>
              <a:rPr lang="en-US" dirty="0" smtClean="0"/>
              <a:t> Gama’s routes.</a:t>
            </a:r>
          </a:p>
          <a:p>
            <a:r>
              <a:rPr lang="en-US" dirty="0" err="1" smtClean="0"/>
              <a:t>Balboa’s</a:t>
            </a:r>
            <a:r>
              <a:rPr lang="en-US" dirty="0" smtClean="0"/>
              <a:t> report of another ocean excited Magellan. (maybe Columbus was right)</a:t>
            </a:r>
          </a:p>
          <a:p>
            <a:r>
              <a:rPr lang="en-US" dirty="0" smtClean="0"/>
              <a:t>Spain sponsored him.</a:t>
            </a:r>
          </a:p>
          <a:p>
            <a:r>
              <a:rPr lang="en-US" dirty="0" smtClean="0"/>
              <a:t>He found a STRAIT at the southern end of South America = STRAIT OF MAGELLAN.</a:t>
            </a:r>
          </a:p>
          <a:p>
            <a:r>
              <a:rPr lang="en-US" dirty="0" smtClean="0"/>
              <a:t>He found a peaceful ocean he called the PACIFIC.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47108" name="Picture 4" descr="http://atlantismaps.com/Ch7_images/img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28800"/>
            <a:ext cx="40386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STRAIT OF MAGELLAN</a:t>
            </a:r>
            <a:endParaRPr lang="en-US" dirty="0"/>
          </a:p>
        </p:txBody>
      </p:sp>
      <p:pic>
        <p:nvPicPr>
          <p:cNvPr id="48132" name="Picture 4" descr="http://www.andaman.org/BOOK/chapter54/text-Fuego/MagellanPass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81200"/>
            <a:ext cx="57150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CIRCUMNAVIGATION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For the next four and half months, Magellan and his crew sailed across the Pacific.</a:t>
            </a:r>
          </a:p>
          <a:p>
            <a:r>
              <a:rPr lang="en-US" dirty="0" smtClean="0"/>
              <a:t>With water and food out they reached what are today the Philippines.</a:t>
            </a:r>
          </a:p>
          <a:p>
            <a:r>
              <a:rPr lang="en-US" dirty="0" smtClean="0"/>
              <a:t>Magellan was killed in a tribal war on the Philippines.</a:t>
            </a:r>
          </a:p>
          <a:p>
            <a:r>
              <a:rPr lang="en-US" dirty="0" smtClean="0"/>
              <a:t>The crew continued the journey, led by Juan Sebastian del Cano.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With only one ship left (VICTORIA),  the crew landed in Europe, three years after it started.</a:t>
            </a:r>
          </a:p>
          <a:p>
            <a:r>
              <a:rPr lang="en-US" dirty="0" smtClean="0"/>
              <a:t>They  were the first to circumnavigate the globe.</a:t>
            </a:r>
          </a:p>
          <a:p>
            <a:r>
              <a:rPr lang="en-US" dirty="0" smtClean="0"/>
              <a:t>First real proof the world was round</a:t>
            </a:r>
          </a:p>
          <a:p>
            <a:r>
              <a:rPr lang="en-US" dirty="0" smtClean="0"/>
              <a:t>The Americas were not part of Asia.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MAGELLAN’S ROUTE</a:t>
            </a:r>
            <a:endParaRPr lang="en-US" dirty="0"/>
          </a:p>
        </p:txBody>
      </p:sp>
      <p:pic>
        <p:nvPicPr>
          <p:cNvPr id="49154" name="Picture 2" descr="http://www.phil-islands.com/pics/Magellan_voy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81200"/>
            <a:ext cx="5638800" cy="4124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HERNAN CORTES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He was colonist in Hispaniola and became rich.</a:t>
            </a:r>
          </a:p>
          <a:p>
            <a:r>
              <a:rPr lang="en-US" dirty="0" smtClean="0"/>
              <a:t>He wanted to become a CONQUISTADOR.</a:t>
            </a:r>
          </a:p>
          <a:p>
            <a:r>
              <a:rPr lang="en-US" dirty="0" smtClean="0"/>
              <a:t>In 1510 he led an expedition to the Yucatan Peninsula.(11 ships and 450 soldiers)</a:t>
            </a:r>
          </a:p>
          <a:p>
            <a:r>
              <a:rPr lang="en-US" dirty="0" smtClean="0"/>
              <a:t>He was challenged by the Maya Army of 12,000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His small cavalry with armor, holding metal-tipped lances galloped on armored horses towards the Indians.</a:t>
            </a:r>
          </a:p>
          <a:p>
            <a:r>
              <a:rPr lang="en-US" dirty="0" smtClean="0"/>
              <a:t>The Mayans had never seen horses, thought the men on horseback were monsters and fled in terror.</a:t>
            </a:r>
          </a:p>
          <a:p>
            <a:r>
              <a:rPr lang="en-US" dirty="0" smtClean="0"/>
              <a:t>The defeated Mayans offered gifts of gold, cloth and slaves.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CORTES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He than sailed west then north along the coast.</a:t>
            </a:r>
          </a:p>
          <a:p>
            <a:r>
              <a:rPr lang="en-US" dirty="0" smtClean="0"/>
              <a:t>Created the permanent settlement of VERACRUZ.</a:t>
            </a:r>
          </a:p>
          <a:p>
            <a:r>
              <a:rPr lang="en-US" dirty="0" smtClean="0"/>
              <a:t>Messengers sent word to MONTEZUMA and the AZTECS.</a:t>
            </a:r>
          </a:p>
          <a:p>
            <a:r>
              <a:rPr lang="en-US" dirty="0" smtClean="0"/>
              <a:t>Belief of Quetzalcoatl = god of civilization.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 descr="http://bms.westport.k12.ct.us/lmc/images/cort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05000"/>
            <a:ext cx="40386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THREAT FROM THE SOUTH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Muslims (Moors) had conquered North Africa and what is now Spain by 632.</a:t>
            </a:r>
          </a:p>
          <a:p>
            <a:r>
              <a:rPr lang="en-US" dirty="0" smtClean="0"/>
              <a:t>Muslims also controlled the Holy Land and began to limit Christian pilgrimages.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http://t0.gstatic.com/images?q=tbn:Y2CYKqu7uHTphM:http://zombietime.com/mohammed_image_archive/book_illos/MuhammadRidingMedin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05000"/>
            <a:ext cx="41148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FRANCISCO PIZARRO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He received permission from Spain to explore and conquer Peru.</a:t>
            </a:r>
          </a:p>
          <a:p>
            <a:r>
              <a:rPr lang="en-US" dirty="0" smtClean="0"/>
              <a:t>They made contact with the Inca ruler ATAHUALPA at the town of CAJAMARCA. </a:t>
            </a:r>
          </a:p>
          <a:p>
            <a:r>
              <a:rPr lang="en-US" dirty="0" smtClean="0"/>
              <a:t>While visiting Pizarro, Atahualpa and his people were attacked and he was taken prisoner.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His ransom was gold and silver.</a:t>
            </a:r>
          </a:p>
          <a:p>
            <a:r>
              <a:rPr lang="en-US" dirty="0" smtClean="0"/>
              <a:t>After it was collected Pizarro had Atahualpa strangled.</a:t>
            </a:r>
          </a:p>
          <a:p>
            <a:r>
              <a:rPr lang="en-US" dirty="0" smtClean="0"/>
              <a:t>Pizarro set up the capital at Lima.</a:t>
            </a:r>
          </a:p>
          <a:p>
            <a:r>
              <a:rPr lang="en-US" dirty="0" smtClean="0"/>
              <a:t>Pizarro was the harshest of the conquistadors.</a:t>
            </a:r>
          </a:p>
          <a:p>
            <a:r>
              <a:rPr lang="en-US" dirty="0" smtClean="0"/>
              <a:t>In 1541 he was killed by his own countrymen in a power struggle.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PIZARRO’S ROUTE</a:t>
            </a:r>
            <a:endParaRPr lang="en-US" dirty="0"/>
          </a:p>
        </p:txBody>
      </p:sp>
      <p:pic>
        <p:nvPicPr>
          <p:cNvPr id="1026" name="Picture 2" descr="http://www.mcah.columbia.edu/dbcourses/hist_pres/large/Pizarro_rou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4267200" cy="4114800"/>
          </a:xfrm>
          <a:prstGeom prst="rect">
            <a:avLst/>
          </a:prstGeom>
          <a:noFill/>
        </p:spPr>
      </p:pic>
      <p:pic>
        <p:nvPicPr>
          <p:cNvPr id="1028" name="Picture 4" descr="http://www.socialstudieswithasmile.com/MA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05000"/>
            <a:ext cx="4029075" cy="461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JUAN PONCE DE LEON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He conquered and was the governor of Puerto Rico.</a:t>
            </a:r>
          </a:p>
          <a:p>
            <a:r>
              <a:rPr lang="en-US" dirty="0" smtClean="0"/>
              <a:t>He searched for the Fountain of Youth in 1531 and discovered the land he named Florida = “flower-covered”.</a:t>
            </a:r>
          </a:p>
          <a:p>
            <a:r>
              <a:rPr lang="en-US" dirty="0" smtClean="0"/>
              <a:t>In 1521 he returned to Florida in search gold.</a:t>
            </a:r>
          </a:p>
          <a:p>
            <a:r>
              <a:rPr lang="en-US" dirty="0" smtClean="0"/>
              <a:t>He died from an arrow wound during a native attack.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55298" name="Picture 2" descr="http://t2.gstatic.com/images?q=tbn:jC5-G7pEB-JOkM:http://www.mrnussbaum.com/pdlmap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05000"/>
            <a:ext cx="40386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HERNANDO DE SOTO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He landed in what is now Tampa Bay in 1539.</a:t>
            </a:r>
          </a:p>
          <a:p>
            <a:r>
              <a:rPr lang="en-US" dirty="0" smtClean="0"/>
              <a:t>He was looking for gold and went as far north as Tennessee and as far west as Arkansas.</a:t>
            </a:r>
          </a:p>
          <a:p>
            <a:r>
              <a:rPr lang="en-US" dirty="0" smtClean="0"/>
              <a:t>He was the first European to see the Mississippi River.</a:t>
            </a:r>
          </a:p>
          <a:p>
            <a:r>
              <a:rPr lang="en-US" dirty="0" smtClean="0"/>
              <a:t>He died in 1542 of a fever while searching for treasures . ( not real)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pic>
        <p:nvPicPr>
          <p:cNvPr id="56322" name="Picture 2" descr="http://www.sitemason.com/files/ev9a8M/desoto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905000"/>
            <a:ext cx="4467225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JOHN CABOT(Giovanni </a:t>
            </a:r>
            <a:r>
              <a:rPr lang="en-US" dirty="0" err="1" smtClean="0"/>
              <a:t>Caboto</a:t>
            </a:r>
            <a:r>
              <a:rPr lang="en-US" dirty="0" smtClean="0"/>
              <a:t>)-THE ENGLISH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John Cabot was born in </a:t>
            </a:r>
            <a:r>
              <a:rPr lang="en-US" dirty="0" err="1" smtClean="0"/>
              <a:t>Geno</a:t>
            </a:r>
            <a:r>
              <a:rPr lang="en-US" dirty="0" smtClean="0"/>
              <a:t>, Italy and dreamed of sailing west to Asia.</a:t>
            </a:r>
          </a:p>
          <a:p>
            <a:r>
              <a:rPr lang="en-US" dirty="0" smtClean="0"/>
              <a:t>He went to England looking for support.</a:t>
            </a:r>
          </a:p>
          <a:p>
            <a:r>
              <a:rPr lang="en-US" dirty="0" smtClean="0"/>
              <a:t>In 1497 Cabot left England in a Northwest direction and in two months reached the northeastern coast of North America.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His journals and maps were lost, although it was believed he landed in Newfoundland.</a:t>
            </a:r>
          </a:p>
          <a:p>
            <a:r>
              <a:rPr lang="en-US" dirty="0" smtClean="0"/>
              <a:t>He found forests and the rich fishing area of the GRAND BANKS.</a:t>
            </a:r>
          </a:p>
          <a:p>
            <a:r>
              <a:rPr lang="en-US" dirty="0" smtClean="0"/>
              <a:t>He claimed the region for England(Asia)</a:t>
            </a:r>
          </a:p>
          <a:p>
            <a:r>
              <a:rPr lang="en-US" dirty="0" smtClean="0"/>
              <a:t>1498 = Crossed the Atlantic to find Japan, he was not heard of again.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CABOT’S ROUTE</a:t>
            </a:r>
            <a:endParaRPr lang="en-US" dirty="0"/>
          </a:p>
        </p:txBody>
      </p:sp>
      <p:pic>
        <p:nvPicPr>
          <p:cNvPr id="1026" name="Picture 2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05000"/>
            <a:ext cx="3429000" cy="4038600"/>
          </a:xfrm>
          <a:prstGeom prst="rect">
            <a:avLst/>
          </a:prstGeom>
          <a:noFill/>
        </p:spPr>
      </p:pic>
      <p:pic>
        <p:nvPicPr>
          <p:cNvPr id="1030" name="Picture 6" descr="http://www.enchantedlearning.com/explorers/gifs/Cabotmap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981200"/>
            <a:ext cx="45720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GIOVANNI DA VERRAZANO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By the early 1500s Europeans were still looking for a quick and easy route to Asia(going west)</a:t>
            </a:r>
          </a:p>
          <a:p>
            <a:r>
              <a:rPr lang="en-US" dirty="0" smtClean="0"/>
              <a:t>They were looking for a water route around the Americas (NORTHWEST PASSAGE).</a:t>
            </a:r>
          </a:p>
          <a:p>
            <a:r>
              <a:rPr lang="en-US" dirty="0" smtClean="0"/>
              <a:t>Giovanni </a:t>
            </a:r>
            <a:r>
              <a:rPr lang="en-US" dirty="0" err="1" smtClean="0"/>
              <a:t>da</a:t>
            </a:r>
            <a:r>
              <a:rPr lang="en-US" dirty="0" smtClean="0"/>
              <a:t> Verrazano was an Italian who sailed for France.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1524 he sailed west from France. </a:t>
            </a:r>
          </a:p>
          <a:p>
            <a:r>
              <a:rPr lang="en-US" dirty="0" smtClean="0"/>
              <a:t>He followed the coast of North America from North Carolina to Newfoundland, Canada.</a:t>
            </a:r>
          </a:p>
          <a:p>
            <a:r>
              <a:rPr lang="en-US" dirty="0" smtClean="0"/>
              <a:t>He did not find a passage and returned to France disappointed.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GIOVANNI DA VERRAZANO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By the early 1500s Europeans were still looking for a quick and easy route to Asia(going west)</a:t>
            </a:r>
          </a:p>
          <a:p>
            <a:r>
              <a:rPr lang="en-US" dirty="0" smtClean="0"/>
              <a:t>They were looking for a water route around the Americas (NORTHWEST PASSAGE).</a:t>
            </a:r>
          </a:p>
          <a:p>
            <a:r>
              <a:rPr lang="en-US" dirty="0" smtClean="0"/>
              <a:t>Giovanni </a:t>
            </a:r>
            <a:r>
              <a:rPr lang="en-US" dirty="0" err="1" smtClean="0"/>
              <a:t>da</a:t>
            </a:r>
            <a:r>
              <a:rPr lang="en-US" dirty="0" smtClean="0"/>
              <a:t> Verrazano was an Italian who sailed for France.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1524 he sailed west from France. </a:t>
            </a:r>
          </a:p>
          <a:p>
            <a:r>
              <a:rPr lang="en-US" dirty="0" smtClean="0"/>
              <a:t>He followed the coast of North America from North Carolina to Newfoundland, Canada.</a:t>
            </a:r>
          </a:p>
          <a:p>
            <a:r>
              <a:rPr lang="en-US" dirty="0" smtClean="0"/>
              <a:t>He did not find a passage and returned to France disappointed.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50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GIOVANNI DA VERRAZANO’S ROUTE</a:t>
            </a:r>
            <a:endParaRPr lang="en-US" dirty="0"/>
          </a:p>
        </p:txBody>
      </p:sp>
      <p:pic>
        <p:nvPicPr>
          <p:cNvPr id="59394" name="Picture 2" descr="http://www.mrnussbaum.com/verrazanogi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828800"/>
            <a:ext cx="56388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JACQUES CARTIER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Jacques Cartier an explorer for France sailed to America.</a:t>
            </a:r>
          </a:p>
          <a:p>
            <a:r>
              <a:rPr lang="en-US" dirty="0" smtClean="0"/>
              <a:t>In 1535 he reached the St. Lawrence River in Canada.</a:t>
            </a:r>
          </a:p>
          <a:p>
            <a:r>
              <a:rPr lang="en-US" dirty="0" smtClean="0"/>
              <a:t>He hoped this waterway would cut through the continent,</a:t>
            </a:r>
          </a:p>
          <a:p>
            <a:r>
              <a:rPr lang="en-US" dirty="0" smtClean="0"/>
              <a:t>After hundreds of miles he hit rapids where today is Montreal, needed to turn back.</a:t>
            </a:r>
          </a:p>
          <a:p>
            <a:r>
              <a:rPr lang="en-US" dirty="0" smtClean="0"/>
              <a:t>This was the basis for French claims to lands around the St. Lawrence.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1026" name="Picture 2" descr="http://4.bp.blogspot.com/_hOnVcBt_1zQ/ScG0rAagJCI/AAAAAAAAADg/_e2XeP7d6Fc/s1600/nlc0008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05000"/>
            <a:ext cx="4191000" cy="448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CRUSADES = HOLY WARS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1095 Pope Urban II, head of the Roman Catholic Church called on Christians to retake the Holy Land from the Muslims.</a:t>
            </a:r>
          </a:p>
          <a:p>
            <a:r>
              <a:rPr lang="en-US" dirty="0" smtClean="0"/>
              <a:t>Four major crusades spanned about 100 years.</a:t>
            </a:r>
          </a:p>
          <a:p>
            <a:r>
              <a:rPr lang="en-US" dirty="0" smtClean="0"/>
              <a:t>Most of the crusades failed, although it changed contact between the East and Europe.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30722" name="Picture 2" descr="http://jwit.webinstituteforteachers.org/~naphhoff/htc213/Crusades%20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905000"/>
            <a:ext cx="4495800" cy="458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SAMUEL DE CHAMPLAIN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1603 Samuel de Champlain, a French sea captain explored the Atlantic coast from the mouth of the St. Lawrence to the southern part of Massachusetts.</a:t>
            </a:r>
          </a:p>
          <a:p>
            <a:r>
              <a:rPr lang="en-US" dirty="0" smtClean="0"/>
              <a:t>In 1608 he set up a fur-trading post on the St. Lawrence named Quebec.</a:t>
            </a:r>
          </a:p>
          <a:p>
            <a:r>
              <a:rPr lang="en-US" dirty="0" smtClean="0"/>
              <a:t>QUEBEC = the first permanent  French settlement in North America.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He traveled further inland, locating LAKE CHAMPLAIN  in New York.</a:t>
            </a:r>
          </a:p>
          <a:p>
            <a:r>
              <a:rPr lang="en-US" dirty="0" smtClean="0"/>
              <a:t>He explored the upper Great Lakes.</a:t>
            </a:r>
          </a:p>
          <a:p>
            <a:r>
              <a:rPr lang="en-US" dirty="0" smtClean="0"/>
              <a:t>He taught others about the Indians and geography of North America.</a:t>
            </a:r>
          </a:p>
          <a:p>
            <a:r>
              <a:rPr lang="en-US" dirty="0" smtClean="0"/>
              <a:t>His discoveries laid the foundation for French colonization of North America.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CHAMPLAIN’S ROUTE</a:t>
            </a:r>
            <a:endParaRPr lang="en-US" dirty="0"/>
          </a:p>
        </p:txBody>
      </p:sp>
      <p:pic>
        <p:nvPicPr>
          <p:cNvPr id="62466" name="Picture 2" descr="http://www.enchantedlearning.com/explorers/gifs/Champlain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57400"/>
            <a:ext cx="3886200" cy="4267200"/>
          </a:xfrm>
          <a:prstGeom prst="rect">
            <a:avLst/>
          </a:prstGeom>
          <a:noFill/>
        </p:spPr>
      </p:pic>
      <p:pic>
        <p:nvPicPr>
          <p:cNvPr id="62470" name="Picture 6" descr="http://www.civilization.ca/app/ImageRepository/1/Virtual%20Museum%20of%20New%20France/explor/images/cha2-m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828800"/>
            <a:ext cx="39624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HENRY HUDSON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 1609 Dutch merchants hired an English explorer HENRY HUDSON to find a route to China.</a:t>
            </a:r>
          </a:p>
          <a:p>
            <a:r>
              <a:rPr lang="en-US" dirty="0" smtClean="0"/>
              <a:t>He sailed west across the Atlantic, hit North America, and followed a river(HUDSON RIVER) inland to present-day New York.</a:t>
            </a:r>
          </a:p>
          <a:p>
            <a:r>
              <a:rPr lang="en-US" dirty="0" smtClean="0"/>
              <a:t>This opened the way for Dutch settlers in the region.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 1610 Hudson returned still looking for the Northwest Passage.</a:t>
            </a:r>
          </a:p>
          <a:p>
            <a:r>
              <a:rPr lang="en-US" dirty="0" smtClean="0"/>
              <a:t>Now he was sailing for England.</a:t>
            </a:r>
          </a:p>
          <a:p>
            <a:r>
              <a:rPr lang="en-US" dirty="0" smtClean="0"/>
              <a:t>He started on the coast of Canada, followed a ice-blocked strait, and discovered a large body of clear water (HUDSON BAY)</a:t>
            </a:r>
          </a:p>
          <a:p>
            <a:r>
              <a:rPr lang="en-US" dirty="0" smtClean="0"/>
              <a:t>He pent all summer in the Bay looking for a passage.  In winter they were forced to camp on the frozen shores.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HUDSON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Food was running out and the crew forced Hudson, his son, and few loyal sailors into a small boat.</a:t>
            </a:r>
          </a:p>
          <a:p>
            <a:r>
              <a:rPr lang="en-US" dirty="0" smtClean="0"/>
              <a:t>Hudson was never heard from again.</a:t>
            </a:r>
          </a:p>
          <a:p>
            <a:r>
              <a:rPr lang="en-US" dirty="0" smtClean="0"/>
              <a:t>Only a few members of the crew made it back to England.</a:t>
            </a:r>
          </a:p>
          <a:p>
            <a:r>
              <a:rPr lang="en-US" dirty="0" smtClean="0"/>
              <a:t>Europe was now more interested in America than Asia.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64514" name="Picture 2" descr="http://www.robinsonlibrary.com/america/discovery/graphics/hudson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05000"/>
            <a:ext cx="42672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1517, a German priest , named Martin Luther, nailed to a church door his protests against the Catholic Church.</a:t>
            </a:r>
          </a:p>
          <a:p>
            <a:r>
              <a:rPr lang="en-US" dirty="0" smtClean="0"/>
              <a:t>This began the REFORMATION = the revolt against the Catholic Church.</a:t>
            </a:r>
          </a:p>
          <a:p>
            <a:r>
              <a:rPr lang="en-US" dirty="0" smtClean="0"/>
              <a:t>Those who revolted were known as PROTESTANTS.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PROTESTANTISM spread, especially to northern Europe.</a:t>
            </a:r>
          </a:p>
          <a:p>
            <a:r>
              <a:rPr lang="en-US" dirty="0" smtClean="0"/>
              <a:t>Europe was now divided between Catholic (authority of the Pope)and Protestant.</a:t>
            </a:r>
          </a:p>
          <a:p>
            <a:r>
              <a:rPr lang="en-US" dirty="0" smtClean="0"/>
              <a:t>The Spanish monarchs now saw themselves as the defenders of the Catholic Church against Protestant.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COLONY IN FLORIDA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 France the King was Catholic, although some people became Protestant.</a:t>
            </a:r>
          </a:p>
          <a:p>
            <a:r>
              <a:rPr lang="en-US" dirty="0" smtClean="0"/>
              <a:t>The Protestants in France were known as the HUGUENOTS.</a:t>
            </a:r>
          </a:p>
          <a:p>
            <a:r>
              <a:rPr lang="en-US" dirty="0" smtClean="0"/>
              <a:t>A Huguenots colony was developed in the Americas.</a:t>
            </a:r>
            <a:r>
              <a:rPr lang="en-US" dirty="0"/>
              <a:t> </a:t>
            </a:r>
            <a:r>
              <a:rPr lang="en-US" dirty="0" smtClean="0"/>
              <a:t>(1) Huguenots saw it as a refuge, (2) Catholics wanted them out of France, (3) It would a French colony in the Americas challenging the Spanish.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 1564 Fort Caroline was established near present-day  Jacksonville, Florida.</a:t>
            </a:r>
          </a:p>
          <a:p>
            <a:r>
              <a:rPr lang="en-US" dirty="0" smtClean="0"/>
              <a:t>None of the people who went knew how to hunt, fish, or farm.</a:t>
            </a:r>
          </a:p>
          <a:p>
            <a:r>
              <a:rPr lang="en-US" dirty="0" smtClean="0"/>
              <a:t>They ran out of food and were waiting for supplies.</a:t>
            </a:r>
          </a:p>
          <a:p>
            <a:r>
              <a:rPr lang="en-US" dirty="0" smtClean="0"/>
              <a:t>In 1565 the supplies arrived by ship, although they were intercepted by the Spanish.</a:t>
            </a:r>
            <a:r>
              <a:rPr lang="en-US" dirty="0"/>
              <a:t> </a:t>
            </a:r>
            <a:r>
              <a:rPr lang="en-US" dirty="0" smtClean="0"/>
              <a:t>(WHAT IS THE ISSUE?)</a:t>
            </a:r>
          </a:p>
          <a:p>
            <a:r>
              <a:rPr lang="en-US" dirty="0" smtClean="0"/>
              <a:t>The Spanish fleet chased away the French fleet, went back to the coast and established a fort, ST.AUGUSTINE = the oldest permanent European settlement in the United States.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FRENCH AND SPANISH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Spanish marched from their fort overland and attacked the French at Fort Caroline.</a:t>
            </a:r>
          </a:p>
          <a:p>
            <a:r>
              <a:rPr lang="en-US" dirty="0" smtClean="0"/>
              <a:t>The Spanish killed 142 men, destroyed the fort, although they spared the women and children.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historictours.com/staugustine/images/st-augustine-f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05000"/>
            <a:ext cx="42672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FRANCIS DRAKE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English pirate ships that were now smaller and faster than the Spanish large ships were attacking the Spanish.</a:t>
            </a:r>
          </a:p>
          <a:p>
            <a:r>
              <a:rPr lang="en-US" dirty="0" smtClean="0"/>
              <a:t>The captains of these ships were called SEA DOGS.</a:t>
            </a:r>
          </a:p>
          <a:p>
            <a:r>
              <a:rPr lang="en-US" dirty="0" smtClean="0"/>
              <a:t>The most famous of these sea dogs was Francis Drake.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1567 his ship had been attacked by Spanish sailors pretending to by friendly.</a:t>
            </a:r>
          </a:p>
          <a:p>
            <a:r>
              <a:rPr lang="en-US" dirty="0" smtClean="0"/>
              <a:t>Drake sought revenge by raiding Spanish vessels and towns.</a:t>
            </a:r>
          </a:p>
          <a:p>
            <a:endParaRPr lang="en-US" dirty="0"/>
          </a:p>
        </p:txBody>
      </p:sp>
      <p:pic>
        <p:nvPicPr>
          <p:cNvPr id="1026" name="Picture 2" descr="http://t0.gstatic.com/images?q=tbn:I-zQ1ADYmH5qnM:http://www.indrakeswake.co.uk/Images/Websize/NationalPortraitGalleryPortrai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572000"/>
            <a:ext cx="28956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DRAKE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 1578 Drake sailed through the Strait of Magellan and up the coast of Peru.</a:t>
            </a:r>
          </a:p>
          <a:p>
            <a:r>
              <a:rPr lang="en-US" dirty="0" smtClean="0"/>
              <a:t>The Spanish had never been attacked in their “Spanish Lake” (Pacific)</a:t>
            </a:r>
          </a:p>
          <a:p>
            <a:r>
              <a:rPr lang="en-US" dirty="0" smtClean="0"/>
              <a:t>Drake stole so much Spanish treasure that his ship was overloaded and rode  low and slow.</a:t>
            </a:r>
          </a:p>
          <a:p>
            <a:r>
              <a:rPr lang="en-US" dirty="0" smtClean="0"/>
              <a:t>To evade Spanish war ships he sailed north to California and then west across the Pacific.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Drake became the first Englishman to circumnavigate the world.</a:t>
            </a:r>
          </a:p>
          <a:p>
            <a:endParaRPr lang="en-US" dirty="0"/>
          </a:p>
        </p:txBody>
      </p:sp>
      <p:pic>
        <p:nvPicPr>
          <p:cNvPr id="70658" name="Picture 2" descr="http://www.mrnussbaum.com/drakegi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819400"/>
            <a:ext cx="42672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SPANISH ARMADA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43484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King Philip of Spain became  very upset when Drake was knighted(Queen Elizabeth).</a:t>
            </a:r>
          </a:p>
          <a:p>
            <a:r>
              <a:rPr lang="en-US" dirty="0" smtClean="0"/>
              <a:t>He assembled an ARMADA = a giant fleet, to invade England and restore Catholicism.</a:t>
            </a:r>
          </a:p>
          <a:p>
            <a:r>
              <a:rPr lang="en-US" dirty="0" smtClean="0"/>
              <a:t>The Armada had 130 ships, 8,000 sailors, and 19,000 soldiers.</a:t>
            </a:r>
          </a:p>
          <a:p>
            <a:r>
              <a:rPr lang="en-US" dirty="0" smtClean="0"/>
              <a:t>In the summer of 1588 it set sail for England.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English had fewer ships, although they were smaller , faster, and able to carry small powerful canons.</a:t>
            </a:r>
          </a:p>
          <a:p>
            <a:r>
              <a:rPr lang="en-US" dirty="0" smtClean="0"/>
              <a:t>The armada headed for a French harbor to pick up more troops-they were not ready.</a:t>
            </a:r>
          </a:p>
          <a:p>
            <a:r>
              <a:rPr lang="en-US" dirty="0" smtClean="0"/>
              <a:t>The English bottled them up in the harbor-many Spanish ships were destroyed.</a:t>
            </a:r>
          </a:p>
          <a:p>
            <a:r>
              <a:rPr lang="en-US" dirty="0" smtClean="0"/>
              <a:t>The armada headed for home when they were caught in a large storm.</a:t>
            </a:r>
          </a:p>
          <a:p>
            <a:r>
              <a:rPr lang="en-US" dirty="0" smtClean="0"/>
              <a:t>Half of Spain’s ship were lost.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POSITIVES OF THE CRUSADES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crusades drew thousands of Europeans to the East.</a:t>
            </a:r>
          </a:p>
          <a:p>
            <a:r>
              <a:rPr lang="en-US" dirty="0" smtClean="0"/>
              <a:t>Europeans became familiar with new foods, medicines and goods.</a:t>
            </a:r>
          </a:p>
          <a:p>
            <a:r>
              <a:rPr lang="en-US" dirty="0" smtClean="0"/>
              <a:t>CHINA = silk, dyes, ceramic dishes</a:t>
            </a:r>
          </a:p>
          <a:p>
            <a:r>
              <a:rPr lang="en-US" dirty="0" smtClean="0"/>
              <a:t>SPICES = pepper, nutmeg, cloves, cinnamon, and ginger.</a:t>
            </a:r>
          </a:p>
          <a:p>
            <a:r>
              <a:rPr lang="en-US" dirty="0" smtClean="0"/>
              <a:t>Why were spices important?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31752" name="Picture 8" descr="http://t1.gstatic.com/images?q=tbn:d1QVDGvixVjN4M:http://www.crystalinks.com/silkroa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05000"/>
            <a:ext cx="42672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SPANISH ARMADA</a:t>
            </a:r>
            <a:endParaRPr lang="en-US" dirty="0"/>
          </a:p>
        </p:txBody>
      </p:sp>
      <p:pic>
        <p:nvPicPr>
          <p:cNvPr id="1026" name="Picture 2" descr="http://sites.google.com/a/mrbelshaw.co.uk/learning/_/rsrc/1226933153845/Home/year-8-history-1/spanisharmadamap/armada_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828800"/>
            <a:ext cx="4495800" cy="4800600"/>
          </a:xfrm>
          <a:prstGeom prst="rect">
            <a:avLst/>
          </a:prstGeom>
          <a:noFill/>
        </p:spPr>
      </p:pic>
      <p:pic>
        <p:nvPicPr>
          <p:cNvPr id="1028" name="Picture 4" descr="http://images.encarta.msn.com/xrefmedia/sharemed/targets/images/pho/t010/T01014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057400"/>
            <a:ext cx="41910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SETTLEMENTS AND THE 13 COLONIES - CHARTS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NAVIGATION ACTS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In 1651 the English Parliament passed a series of laws to protect the trade with the colonies = NAVIGATION ACTS.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colonies could only sell certain items to England or other colonies.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ships had to be built in England or the colonies.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laws did boost the colonial shipbuilding industry.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Colonial merchants developed a series of trade routes = TRIANGULAR TRADE.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Rum and iron from New England went to Africa.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Slaves and gold from Africa were sent to the West Indies.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Sugar and molasses from the West Indies was sent to New England to make rum.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TRIANGULAR TRADE</a:t>
            </a:r>
            <a:endParaRPr lang="en-US" dirty="0"/>
          </a:p>
        </p:txBody>
      </p:sp>
      <p:pic>
        <p:nvPicPr>
          <p:cNvPr id="1026" name="Picture 2" descr="http://wpcontent.answers.com/wikipedia/commons/thumb/d/d3/Triangle_trade.png/300px-Triangle_tra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52600"/>
            <a:ext cx="4038600" cy="4648200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thumb/c/ca/Triangle_trade2.png/300px-Triangle_trad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752600"/>
            <a:ext cx="45720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SALEM WITHCRAFT TRIALS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latin typeface="+mj-lt"/>
                <a:cs typeface="Arial" pitchFamily="34" charset="0"/>
              </a:rPr>
              <a:t>Puritan New England was originally church centered.</a:t>
            </a:r>
          </a:p>
          <a:p>
            <a:r>
              <a:rPr lang="en-US" sz="2000" dirty="0" smtClean="0">
                <a:latin typeface="+mj-lt"/>
                <a:cs typeface="Arial" pitchFamily="34" charset="0"/>
              </a:rPr>
              <a:t>Growing prosperity and the end of Puritan political control led to new ideas and values.</a:t>
            </a:r>
          </a:p>
          <a:p>
            <a:r>
              <a:rPr lang="en-US" sz="2000" dirty="0" smtClean="0">
                <a:latin typeface="+mj-lt"/>
                <a:cs typeface="Arial" pitchFamily="34" charset="0"/>
              </a:rPr>
              <a:t>New generations did not always share their parents views.</a:t>
            </a:r>
          </a:p>
          <a:p>
            <a:r>
              <a:rPr lang="en-US" sz="2000" dirty="0" smtClean="0">
                <a:latin typeface="+mj-lt"/>
                <a:cs typeface="Arial" pitchFamily="34" charset="0"/>
              </a:rPr>
              <a:t>Younger people started to focus on wealth and the things it could buy.</a:t>
            </a:r>
          </a:p>
          <a:p>
            <a:r>
              <a:rPr lang="en-US" sz="2000" dirty="0" smtClean="0">
                <a:latin typeface="+mj-lt"/>
                <a:cs typeface="Arial" pitchFamily="34" charset="0"/>
              </a:rPr>
              <a:t>Puritan ministers started to complain that Salem was full of greedy merchants – morals declining.</a:t>
            </a:r>
            <a:endParaRPr lang="en-US" sz="2000" dirty="0">
              <a:latin typeface="+mj-lt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Cotton Mather, New England’s leading minister helped to cause a panic in Massachusetts in 1692.</a:t>
            </a:r>
          </a:p>
          <a:p>
            <a:r>
              <a:rPr lang="en-US" dirty="0" smtClean="0"/>
              <a:t>Several hundred people were accused of witchcraft.</a:t>
            </a:r>
          </a:p>
          <a:p>
            <a:r>
              <a:rPr lang="en-US" dirty="0" smtClean="0"/>
              <a:t>In Salem accusations by a group of girls led to the witchcraft trials.</a:t>
            </a:r>
          </a:p>
          <a:p>
            <a:r>
              <a:rPr lang="en-US" dirty="0" smtClean="0"/>
              <a:t>Nineteen people were hanged and one was pressed to death by heavy stones.</a:t>
            </a:r>
          </a:p>
          <a:p>
            <a:r>
              <a:rPr lang="en-US" dirty="0" smtClean="0"/>
              <a:t>The public soon began doubting the girls – the judge and jurors admitted they made errors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6802" name="Picture 2" descr="http://z.about.com/d/atheism/1/7/L/0/3/SalemWitchTrial-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133600"/>
            <a:ext cx="4343400" cy="4419600"/>
          </a:xfrm>
          <a:prstGeom prst="rect">
            <a:avLst/>
          </a:prstGeom>
          <a:noFill/>
        </p:spPr>
      </p:pic>
      <p:pic>
        <p:nvPicPr>
          <p:cNvPr id="76804" name="Picture 4" descr="http://www.wtps.org/wths/imc/Teacher_Assignment/graphics/Sal_ha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09800"/>
            <a:ext cx="40386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THE GREAT AWAKENING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Between 1720-1750 a new wave of religious enthusiasm swept through New England and other colonies.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Jonathan Edwards was the leader of the Great Awakening in New England.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George Whitefield, and English preacher did the same in other colonies.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They used ‘fire and brimstone” sermons to make people admit their sins and have a spiritual rebirth.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Those who took the preacher’s message = NEW LIGHTS.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Those who were suspicious were = OLD LIGHTS.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This resulted in new religious groups = BAPTISTS AND METHODISTS..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8850" name="Picture 2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038600"/>
            <a:ext cx="44958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BACON’S REBELLION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1676 in Virginia, frontier farmers had many complaints: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1. Low tobacco prices had ruined farmers.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2. Taxes were very high.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3. Political power was in the hands of Sir William Berkeley and a handful of his friends.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3. There had not been an election for 14 years.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4. Indian raids were killing settlers – Berkeley refused to fight the Indians.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Nathaniel Bacon = wealth landowner sided with the farmers, he led an attack against the first Indians they saw.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Indians were peaceful, fur-trading friends of the governor, although Bacon became a hero.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Governor allowed elections to better represent the farmers, although the frontier remained unprotected.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THE REBELLION CONTIUED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Bacon and his followers marched on Jamestown.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BACON’S REBELLION = They forced the governor out.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They Burned most of the town.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Soon Bacon became ill and died.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English soldier crushed the rebellion-Berkeley returned.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Berkeley ordered 23 of Bacon’s followers hanged.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King Charles removed Berkeley, appointed a new Governor.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This was an early sign that the colonist were willing to fight for rights.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1026" name="Picture 2" descr="http://www.nps.gov/history/nr/travel/jamesriver/buildings/Nathaniel%20Bac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05000"/>
            <a:ext cx="41148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FRENCH EXPLORATION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the 1660 the French  Empire in North America included the land around the Great Lakes and St. Lawrence River.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the winter of 1668 La Salle the Seneca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Iroguois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told him about a great river (OHIO) that flowed into the sea.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La Salle believed that this could be the Northwest Passage.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next spring he followed the river almost to the Mississippi, stopped and returned. WHY?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22" name="Picture 2" descr="http://bms.westport.k12.ct.us/lmc/images/LaSal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05000"/>
            <a:ext cx="41910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RISE OF 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After crusaders returned home they continued to buy  eastern goods from Italian merchants who had traded with the east for a long time.</a:t>
            </a:r>
          </a:p>
          <a:p>
            <a:r>
              <a:rPr lang="en-US" dirty="0" smtClean="0"/>
              <a:t>Italian merchants exchanged European leather, tin, and woolen cloth for Asian spices, silks, and jewels.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32770" name="Picture 2" descr="http://web000.greece.k12.ny.us/SocialStudiesResources/Social_Studies_Resources/GHG_Documents/Italian%20City-States%20Trade%20Routes%2008.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828800"/>
            <a:ext cx="42672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MARQUETTE AND JOLIET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3962400" cy="4434840"/>
          </a:xfrm>
        </p:spPr>
        <p:txBody>
          <a:bodyPr>
            <a:normAutofit fontScale="925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Jacques Marquette (priest) and Louis Joliet(fur trader) were sent out in 1673 to chart the course of the “Great Water”.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Taking two canoes and five men they paddled from Lake Michigan to the Fox River.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They portaged to the Wisconsin River.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Went to the Mississippi and followed it to the Arkansas River.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Fearing they might run into the Spanish, they returned to Lake Michigan.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pic>
        <p:nvPicPr>
          <p:cNvPr id="82946" name="Picture 2" descr="http://www.robinsonlibrary.com/america/uslocal/gulf/missriver/graphics/marq-jol-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05000"/>
            <a:ext cx="41910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LA SALLE RETURNS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La Salle was certain he could reach the mouth of the Mississippi and begin settlements.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1677 the French King Louis XIV gave him permission.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1679 La Salle crossed the Great Lakes by boat.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1681 he set off from Lake Michigan to the Illinois River.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They Traveled south on the Mississippi River.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April 1682 they reached the Gulf of Mexico.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He claimed the land for the French and called it Louisiana.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drainage of the Mississippi, from the Great Lakes to the Gulf of Mexico.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From the Appalachians to the Rockies.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La Salle planned to build a string of forts from the Great Lakes to the Gulf on the Mississippi.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Each fort would have a French settlement.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 SALLE’S ROUTE</a:t>
            </a:r>
            <a:endParaRPr lang="en-US" dirty="0"/>
          </a:p>
        </p:txBody>
      </p:sp>
      <p:pic>
        <p:nvPicPr>
          <p:cNvPr id="83970" name="Picture 2" descr="http://www.robinsonlibrary.com/america/canada/history/graphics/lasalle-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05000"/>
            <a:ext cx="7239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INDIAN ALLIANCE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war between the French and English for control of North America was increasing.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It was made worse when each side recruited Native American allies.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FRENCH = ALGONQUIN AND HURON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ENGLISH = IROQUOIS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Iroquois consisted of six tribes and around 1500 they united to form LEAGUE OF THE IROQUIS.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This was done to end the almost constant fighting among the tribes.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They would become the most powerful Indian confederation in America.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Each tribe had seats in the council and each tribe had one vote.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Iroquois had taken over more land and were threatening the French Fur Trade.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This resulted in a series of wars between the French, the English and their allies.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ALLIANCE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1. King William’s War = 1689-1697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2. Queen Anne’s War = 1702-1713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King George’s War = 1744-1748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None of these changed the balance of power in North America.</a:t>
            </a: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iroquoisdemocracy.pdx.edu/images/map175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28800"/>
            <a:ext cx="4191000" cy="462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ALBANY PLAN OF UNION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France and Britain were both building forts on the territory of the SIX NATIONS OF THE IROQUIS.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No one really knew the boundaries of the territory.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1754 a meeting was held in Albany to discuss the relations with the Iroquois.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Ben Franklin representing Pennsylvania believed the British colonies had to join together for a mutual defense.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He made this point with the first political cartoon in America.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cwrl.utexas.edu/~bump/FS30107/web/Austin/p1_files/tran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743200"/>
            <a:ext cx="428625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ALBANY CONTINUED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Ben Franklin went to Albany to discuss issues with the Iroquois and to present a plan of union for the colonies = ALBANY PLAN OF UNION.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1. Each colony would have representatives at a new council.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2.The head of the council would be appointed by the crown.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3. The council would have the authority to make war or peace with the Indians.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4. It could raise armies, construct forts, levy taxes, and create new settlements.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His plan showed respect for the Iroquois. 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He believed that it would be strange for the Iroquois to develop a league but the colonist could not.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colonist rejected the plan 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1.Did not want to give up power to a central government.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2. Did not want to pay taxes for joint defense.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9090" name="Picture 2" descr="http://t2.gstatic.com/images?q=tbn:DCVa8GKs4s7XtM:http://www.zencollegelife.com/blog/wp-content/uploads/2008/06/ben_frankl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5029200"/>
            <a:ext cx="19812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FORKS OF THE OHIO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April of 1754 George Washington from Virginia led 132 soldiers into the upper Ohio Valley.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His orders were to drive the French from this area.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At the forks of the Ohio River the Allegheny and the Monongahela Rivers meet to help form the Ohio River.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Whoever controlled this site could control access to the Ohio Valley.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An advanced party had been sent to build a fort at the forks.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As Washington approached his scouts reported that 350 canoes with about 1,000 French soldiers were arriving.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Virginians surrendered the fort – the French took it over (FORT DUQUESNE)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While Washington waited for reinforcements he built a simple fort called FORT NECESSITY.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THE FORKS CONTINUED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July of 1754 French soldiers advanced on Fort Necessity.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They did not attack the fort, rather they surrounded the fort and shot down on it.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It rained all day and soaked the forts gunpowder.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Washington was forced to retreat to Virginia.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battle at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Fort Necessity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was the first battle of the FRENCH AND INDIAN WAR.  This war would be part of a larger war known as the SEVEN YEARS’ WAR (1756-1763)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French and British would fight each other in Europe, India, and North America.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youghplaza.com/images/fort-neces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4999"/>
            <a:ext cx="3886200" cy="2438401"/>
          </a:xfrm>
          <a:prstGeom prst="rect">
            <a:avLst/>
          </a:prstGeom>
          <a:noFill/>
        </p:spPr>
      </p:pic>
      <p:pic>
        <p:nvPicPr>
          <p:cNvPr id="1028" name="Picture 4" descr="http://t3.gstatic.com/images?q=tbn:mEILuOCywsywhM:http://www.donnan.com/images/Ft_Necessity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495800"/>
            <a:ext cx="38862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FRENCH AND BRITISH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French had four advantages.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1. France controlled more land in North America than the British.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2. New France had a single government that could act quickly – Britain had 13.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3. France sent professional soldiers rather than colonist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4. The French could count on help from the Huron and Algonquin.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British strong points.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1. Many more settlers lived in the British colonies than in New France.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2. The British colonies were easier to defend. (Atlantic Coast)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3.  Most of the English colonist were willing to fight hard to save their home, land, and families.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*At the beginning the Iroquois sided with the French or remained neutral.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MARCO POLO (1254-1324)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Marco Polo became the most famous of these Italian merchants.  </a:t>
            </a:r>
          </a:p>
          <a:p>
            <a:r>
              <a:rPr lang="en-US" dirty="0" smtClean="0"/>
              <a:t>When he was seventeen he journeyed to China with his father and uncle.</a:t>
            </a:r>
          </a:p>
          <a:p>
            <a:r>
              <a:rPr lang="en-US" dirty="0" smtClean="0"/>
              <a:t>Marco Polo lived and traveled in Asia from 1271 – 1295 (24 years)</a:t>
            </a:r>
          </a:p>
          <a:p>
            <a:r>
              <a:rPr lang="en-US" dirty="0" smtClean="0"/>
              <a:t>His adventures were written in a book (The Travels of Marco Polo)although most did not believe what he reported.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1026" name="Picture 2" descr="http://t1.gstatic.com/images?q=tbn:QPDND-Eu79-CDM:http://www.buzzle.com/img/articleImages/36814-38me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828800"/>
            <a:ext cx="40386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GENERAL EDWARD BRADDOCK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1755 General Braddock made another attempt to drive the French from the Ohio Valley.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He was in charge of an army of Virginian and British soldiers.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Braddock’s Army got within a few miles of the fort and than stationed canons in firing range.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French sent out 250 soldiers dressed as Indians along with 600 real Indians.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They lay in ambush as the British in their Bright Red Uniforms were marching.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French and Indians attacked, after three hours of fierce fighting Braddock(five horses), two-thirds of the British soldiers, and eight women were dead.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French kept control of the Ohio Valley for the next two years.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1757 things began to change.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5029200"/>
            <a:ext cx="36576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BRITISH BEGIN TO WIN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1757 a new British Government was formed – William Pitt was now the Secretary of State and the prime minister.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He poured vast amounts of money into the war – throwing England into debt.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He persuaded the colonies to furnish more troops and money.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1758 – The British capture Fort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Louisbourg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at the mouth of the St. Lawrence.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British captured Fort Duquesne, renamed it Fort Pitt – Today it is Pittsburgh, Pennsylvania.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94210" name="Picture 2" descr="http://t2.gstatic.com/images?q=tbn:OT5qEMwk71RxXM:http://images.bridgeman.co.uk/cgi-bin/bridgemanImage.cgi/600.LMG.1423410.7055475/14006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057400"/>
            <a:ext cx="3505200" cy="1981200"/>
          </a:xfrm>
          <a:prstGeom prst="rect">
            <a:avLst/>
          </a:prstGeom>
          <a:noFill/>
        </p:spPr>
      </p:pic>
      <p:pic>
        <p:nvPicPr>
          <p:cNvPr id="94212" name="Picture 4" descr="http://www.hud.gov/local/pa/images/hgv-map-pittsburgh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114800"/>
            <a:ext cx="3524250" cy="2505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THE CRUCIAL YEAR - 1759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the summer of 1759, the British under the leadership of James Wolfe, sailed up the St. Lawrence to attack Quebec.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If Quebec was conquered New France would fall.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Quebec = sat high on cliffs, strong walls surrounded the city and cannons protected it.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Two hundred ships carrying 18,000 British soldiers arrived at the cliffs to face 14,000 French troops led by Louis Montcalm.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British sailed up and down the river for three months looking for a place of attack.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 British scout found a hidden path that led to grassy fields on a plateau above Quebec.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4,000 British soldiers went up the passage at night, the next morning they took the French by surprise.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Both Montcalm and Wolfe died, although the British won a major victory.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WOLFE AND MONTCALM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t3.gstatic.com/images?q=tbn:Pk_zty85LSTO5M:http://www.electricscotland.com/history/scotreg/mcculloch/wolf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05000"/>
            <a:ext cx="2895600" cy="2667000"/>
          </a:xfrm>
          <a:prstGeom prst="rect">
            <a:avLst/>
          </a:prstGeom>
          <a:noFill/>
        </p:spPr>
      </p:pic>
      <p:pic>
        <p:nvPicPr>
          <p:cNvPr id="1028" name="Picture 4" descr="http://t3.gstatic.com/images?q=tbn:7NDfH5ijy39hEM:http://www.collectionscanada.gc.ca/obj/009001/f1/c027665k-vx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905000"/>
            <a:ext cx="3276600" cy="2743200"/>
          </a:xfrm>
          <a:prstGeom prst="rect">
            <a:avLst/>
          </a:prstGeom>
          <a:noFill/>
        </p:spPr>
      </p:pic>
      <p:pic>
        <p:nvPicPr>
          <p:cNvPr id="1030" name="Picture 6" descr="http://www.britishbattles.com/images/quebec/map-17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4724400"/>
            <a:ext cx="47244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THE FRENCH LEAVE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BATTLE OF QUEBEC marked a turning point in North American history.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After Quebec fell, the British captured Montreal – ending the fighting in North America.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Seven Years’ War ended in all parts of the world with the British defeating the French.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TREATY OF PARIS (1763) officially ended the fighting.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1.Britain took from France all of its land east of the Mississippi R. (except New Orleans)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This included the St. Lawrence Valley, the Great Lakes, and the Ohio Valley.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2. Spain was forced to give up Florida to Great Britain.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France gave Spain New Orleans and all of Louisiana west of the Mississippi.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merican.edu/TED/ice/images4/kckbritish-era-1763-7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80772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PONTIAC’S UPRISING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Britain’s victory did not bring peace.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Indian tribes of the region were friends with the French and trading partners.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French had NOT taken any Indian land.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Indian tribes were now worried about the British goals.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1. English colonist steadily pushed to the west.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2. They had taken over Indian hunting grounds.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To the Indians it was just a matter of time before the British crossed the Appalachians.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Jeffrey Amherst – British officer in charge of Indian affairs.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He pretended to show good will to the Indians by giving them blankets.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blankets were from a smallpox hospital.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8310" name="Picture 6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886200"/>
            <a:ext cx="2362200" cy="2743200"/>
          </a:xfrm>
          <a:prstGeom prst="rect">
            <a:avLst/>
          </a:prstGeom>
          <a:noFill/>
        </p:spPr>
      </p:pic>
      <p:pic>
        <p:nvPicPr>
          <p:cNvPr id="98312" name="Picture 8" descr="http://t3.gstatic.com/images?q=tbn:WEL_8YJL91rToM:http://upload.wikimedia.org/wikipedia/commons/0/09/Pontiac-chief-artist-impression-414px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3962400"/>
            <a:ext cx="19050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UPRISING CONTINUED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Pontiac an Ottawa Chief and Holy Man brought together the Shawnee, Delaware, Chippewa, and Ottawa tribes.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Pontiac’s warriors drove the British from every outpost but Fort Detroit and Fort Pitt.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Indians would defeat the British for the next two years.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British now learned it would not be easy dealing with the uprisings of the Colonist and now the Indians.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incident at Fort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Michilimackinaw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Ojibwas held a stickball (lacrosse) game outside of the fort.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www.airphotona.com/stockimg/images/02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733800"/>
            <a:ext cx="3810000" cy="2600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ttp://www.kalamazooshow.com/Archive/2004/news_media_package/News_Media_Packet_photos/Griffing_examples/Conspiracy%20@%20Fort%20Michilimackinc%20-%2017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7324725" cy="5095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BRITISH CONTROL ON THE COLONIES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British leaders were looking for a way to keep control in America.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British passed the PROCLAMATION OF 1763 = colonist could not settle west of the line that formed the Appalachian Mountains.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That land would be left for the Native American Population.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To enforce the law King George III left 10,000 British Soldiers in America.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British also passed the QUARTERING ACT OF 1765 = this required colonist to house and supply the British soldiers.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Most colonist felt cheated by the Proclamation Act = land meant everything in colonial society?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territory west of the Appalachians was the land of opportunity.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Many colonist ignored the proclamation and began to settle in the Ohio Valley.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DECLINE OF FEUDALISM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growth of trade and the decline of towns during the Middle Ages (500-1500A.D.) weakened the feudal system.</a:t>
            </a:r>
          </a:p>
          <a:p>
            <a:r>
              <a:rPr lang="en-US" dirty="0" smtClean="0"/>
              <a:t>To keep laborers on the land they had to be paid.</a:t>
            </a:r>
          </a:p>
          <a:p>
            <a:r>
              <a:rPr lang="en-US" dirty="0" smtClean="0"/>
              <a:t>Manors declined as trade increased.</a:t>
            </a:r>
          </a:p>
          <a:p>
            <a:r>
              <a:rPr lang="en-US" dirty="0" smtClean="0"/>
              <a:t>Nobility began to lose power and towns people became more influential.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21506" name="Picture 2" descr="http://www.martinstown.co.uk/WEBSITE/OBJECTS/STURTPICS/bit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1905000"/>
            <a:ext cx="43815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s1763.ca/remem/map-british-north-america17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8382000" cy="5629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DEBT AND NEW REVENUE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Britain’s government believed the colonist should help pay for the English war debt and for the cost of keeping the British army in North America.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best way of doing this was to revive the MERCANTILIST POLICY = the colonist should earn money for the parent country.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1. ENFORCEMENT OF THE NAVIGATION ACTS = England would profit from colonial trade.  All products had to go through England or be shipped on English ships.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2. SUGAR ACT = In 1764 the parliament passed the act that would tax sugar, coffee, indigo, and molasses from anywhere but Britain.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3. CURRENCY ACT = Colonies could no longer use paper money, they had to pay debts to England in gold or silver.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4. STAMP ACT = Stamps sold by the British government had to be placed on a variety of items: legal papers, advertisements, newspapers, calendars, and playing cards.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Britain thought it was fair – Boston believed otherwise.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http://www.revolutionarywararchives.org/sonsagitat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1295400"/>
            <a:ext cx="4267200" cy="5257800"/>
          </a:xfrm>
          <a:prstGeom prst="rect">
            <a:avLst/>
          </a:prstGeom>
          <a:noFill/>
        </p:spPr>
      </p:pic>
      <p:pic>
        <p:nvPicPr>
          <p:cNvPr id="104452" name="Picture 4" descr="http://t1.gstatic.com/images?q=tbn:ela5GvcFAYI0yM:http://premodeconhist.files.wordpress.com/2009/03/u2fit8tjzplmmzbz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209800"/>
            <a:ext cx="24384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PROTEST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Samuel Adams, himself a former tax collector, opposed taxation by Britain’s Parliament because colonist had no vote there.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If parliament can pass a stamp act  without the colonist consent, what will it tax in the future?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cry of Jams Otis (Boston Lawyer) was now heard everywhere.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“No taxation without representation”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October of 1765 nine colonies sent representatives to New York City to join the STAMP ACT CONGRESS.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Colonist formed groups called SONS OF LIBERTY = led protests against the Stamp Act.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6498" name="Picture 2" descr="http://t0.gstatic.com/images?q=tbn:xNOAzCKiyVqu5M:http://www.ts4.com/Quotes/Pictures/SamuelAdam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038600"/>
            <a:ext cx="25146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PROTEST CONTINUED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Protest against the Stamp Act also brought other colonist who were angry at the British about other things.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IMPRESSMENT OF SAILORS = England would force American sailors to join the British Navy.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British officials were corrupt, officials would take colonists’ property without reason.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Sons of Liberty learned that the BOYCOTT was their best weapon against the Stamp Act.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434840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In March 1766 British Parliament repealed the Stamp Act.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The Parliament also passed the DECLARATORY ACT = Parliament had full power to pass laws governing the colonies in all cases.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Joyful at the repeal of the Stamp Act the colonist did not know that King George III was finding new ways of obtaining money from the colonist.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t1.gstatic.com/images?q=tbn:7QNVbXJ6mfVS4M:http://www.knowledgerush.com/wiki_image/3/37/George_iii_engla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800600"/>
            <a:ext cx="21336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CHARLES TOWNSHEND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Charles Townshend was the new finance minister to the King.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He came up with the TOWNSHEND ACTS OF 1767 = It placed duties (import taxes) on glass, paper, paint, lead, and tea.  These would be used to pay for the salaries of governors and officers.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WRITS OF ASSISTANCE  = search warrants, officers could search anything for any reason.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colonist did not see any difference between duties and taxes and began to use protest and boycotts.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Colonist began making their own cloth, paper, and paint. 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They drank herbal tea.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Only used American-made products.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8546" name="Picture 2" descr="http://www.gaspee.com/Gmeda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876800"/>
            <a:ext cx="43434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PROBLEMS IN BOSTON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More problems with the TOWNSHEND ACT occurred when a merchant ship the LIBERTY (owned by John Hancock), entered Boston Harbor with casks of wine from Portugal.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Customs officers tried to seize the ship.  WHY?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 riot broke out and a crowd forced the officers to flee.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officers called for British troops to keep order – 1,000 British soldiers arrived, expecting to use the QUARTERING  ACT.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Quartering troops caused more problems.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1. Soldiers were poorly paid 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2. They hired themselves out as workers for lower wages.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3. Resentment arose with British soldiers taking American jobs.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There began to be problems with the soldiers and street gangs.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THE BOSTON MASSACRE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Tensions exploded in March of 1770 – colonist were gathering in front of a customhouse.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Complaints about impressment and soldiers taking jobs.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soldiers guarding the customhouse became more nervous as the crowd grew.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church bells were rung???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Fear full of the crowd one guard fired and than others followed.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Five mean died – THE BOSTON MASSACRE.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4"/>
            <a:ext cx="4038600" cy="4709315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Sons of Liberty used this event as propaganda to spread their cause.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Six soldiers were acquitted.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Two others soldiers had their thumbs branded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Who was the soldiers lawyer?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JOHN ADAMS</a:t>
            </a:r>
          </a:p>
        </p:txBody>
      </p:sp>
      <p:pic>
        <p:nvPicPr>
          <p:cNvPr id="1026" name="Picture 2" descr="http://t3.gstatic.com/images?q=tbn:cncvi9mQYzjmVM:http://standupforamerica.files.wordpress.com/2009/07/john-adam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191000"/>
            <a:ext cx="19812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THE BOSTON MASSACRE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PAUL REVERE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JOHN HANCOCK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42" name="Picture 2" descr="http://t3.gstatic.com/images?q=tbn:KcVP13OuPvIqTM:http://paxarcana.files.wordpress.com/2009/03/boston_massacre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14600"/>
            <a:ext cx="4038600" cy="3886200"/>
          </a:xfrm>
          <a:prstGeom prst="rect">
            <a:avLst/>
          </a:prstGeom>
          <a:noFill/>
        </p:spPr>
      </p:pic>
      <p:pic>
        <p:nvPicPr>
          <p:cNvPr id="112644" name="Picture 4" descr="http://t3.gstatic.com/images?q=tbn:6KEvBmggjfsjfM:http://johnnygoodtimes.com/wp-content/uploads/2009/07/john_hancoc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514600"/>
            <a:ext cx="40386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THE TEA ACT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May of 1770 the British Parliament repealed the TOWNSHEND ACT – kept the tax on tea to show that they still had the right to tax the colonist.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1772 Samuel Adams organized the COMMITTEE OF CORRESPONDENCE = to keep communication open among Massachusetts towns.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1773 Parliament passed the TEA ACT OF 1773 = Goal was to bail the BRITISH EAST INDIA COMPANY out of financial trouble.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1. Gave them sole control over the American Tea Trade.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2. Colonist would still have to pay a tax on tea.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American shippers and merchants opposed the new law.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Concern = If Parliament can create a monopoly on tea, what is next?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6865</TotalTime>
  <Words>7492</Words>
  <Application>Microsoft Macintosh PowerPoint</Application>
  <PresentationFormat>On-screen Show (4:3)</PresentationFormat>
  <Paragraphs>620</Paragraphs>
  <Slides>109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109</vt:i4>
      </vt:variant>
    </vt:vector>
  </HeadingPairs>
  <TitlesOfParts>
    <vt:vector size="114" baseType="lpstr">
      <vt:lpstr>Calibri</vt:lpstr>
      <vt:lpstr>Constantia</vt:lpstr>
      <vt:lpstr>Wingdings 2</vt:lpstr>
      <vt:lpstr>Arial</vt:lpstr>
      <vt:lpstr>Flow</vt:lpstr>
      <vt:lpstr>UNIT ONE – DISCOVERY TO 1763</vt:lpstr>
      <vt:lpstr>RELIGION IN THE MIDDLE AGES</vt:lpstr>
      <vt:lpstr>THREATS FROM ABROAD</vt:lpstr>
      <vt:lpstr>THREAT FROM THE SOUTH</vt:lpstr>
      <vt:lpstr>CRUSADES = HOLY WARS</vt:lpstr>
      <vt:lpstr>POSITIVES OF THE CRUSADES</vt:lpstr>
      <vt:lpstr>RISE OF NATIONALISM</vt:lpstr>
      <vt:lpstr>MARCO POLO (1254-1324)</vt:lpstr>
      <vt:lpstr>DECLINE OF FEUDALISM</vt:lpstr>
      <vt:lpstr>STRONG MONARCHS EMERGE</vt:lpstr>
      <vt:lpstr>NATIONALISM</vt:lpstr>
      <vt:lpstr>SPIRIT OF CURIOSITY</vt:lpstr>
      <vt:lpstr>RENAISSANCE</vt:lpstr>
      <vt:lpstr>FINANCE</vt:lpstr>
      <vt:lpstr>JOINT-STOCK COMPANY</vt:lpstr>
      <vt:lpstr>PORTUGAL</vt:lpstr>
      <vt:lpstr>PRINCE HENRYS GOAL’S</vt:lpstr>
      <vt:lpstr>PORTUGAL AND AFRICA</vt:lpstr>
      <vt:lpstr>WATER ROUTE TO ASIA</vt:lpstr>
      <vt:lpstr>CHRISTOPHER COLUMBUS</vt:lpstr>
      <vt:lpstr>COLUMBUS’S VISION</vt:lpstr>
      <vt:lpstr>SPAIN IS INTERESTED</vt:lpstr>
      <vt:lpstr>COLUMBUS’S DISCOVERY</vt:lpstr>
      <vt:lpstr>THIS IS NOT THE INDIES</vt:lpstr>
      <vt:lpstr>THE COLUMBIAN EXCHANGE</vt:lpstr>
      <vt:lpstr>COLUMBIAN EXCHANGE CONTINUED</vt:lpstr>
      <vt:lpstr>DISEASE</vt:lpstr>
      <vt:lpstr>COLUMBUS  AS COLONIZER</vt:lpstr>
      <vt:lpstr>COLUMBUS’S DOWNFALL</vt:lpstr>
      <vt:lpstr>ENCOMIENDA SYSTEM</vt:lpstr>
      <vt:lpstr>COLUMBUS’S PLACE IN HISTORY</vt:lpstr>
      <vt:lpstr>AMERIGO VESPUCCI</vt:lpstr>
      <vt:lpstr>VASCO NUNEZ DE BALBOA</vt:lpstr>
      <vt:lpstr>FERDINAND MAGELLAN</vt:lpstr>
      <vt:lpstr>STRAIT OF MAGELLAN</vt:lpstr>
      <vt:lpstr>CIRCUMNAVIGATION</vt:lpstr>
      <vt:lpstr>MAGELLAN’S ROUTE</vt:lpstr>
      <vt:lpstr>HERNAN CORTES</vt:lpstr>
      <vt:lpstr>CORTES CONTINUED</vt:lpstr>
      <vt:lpstr>FRANCISCO PIZARRO</vt:lpstr>
      <vt:lpstr>PIZARRO’S ROUTE</vt:lpstr>
      <vt:lpstr>JUAN PONCE DE LEON</vt:lpstr>
      <vt:lpstr>HERNANDO DE SOTO</vt:lpstr>
      <vt:lpstr>JOHN CABOT(Giovanni Caboto)-THE ENGLISH CHALLENGE</vt:lpstr>
      <vt:lpstr>CABOT’S ROUTE</vt:lpstr>
      <vt:lpstr>GIOVANNI DA VERRAZANO</vt:lpstr>
      <vt:lpstr>GIOVANNI DA VERRAZANO</vt:lpstr>
      <vt:lpstr>GIOVANNI DA VERRAZANO’S ROUTE</vt:lpstr>
      <vt:lpstr>JACQUES CARTIER</vt:lpstr>
      <vt:lpstr>SAMUEL DE CHAMPLAIN</vt:lpstr>
      <vt:lpstr>CHAMPLAIN’S ROUTE</vt:lpstr>
      <vt:lpstr>HENRY HUDSON</vt:lpstr>
      <vt:lpstr>HUDSON CONTINUED</vt:lpstr>
      <vt:lpstr>THE REFORMATION</vt:lpstr>
      <vt:lpstr>COLONY IN FLORIDA</vt:lpstr>
      <vt:lpstr>FRENCH AND SPANISH CONTINUED</vt:lpstr>
      <vt:lpstr>FRANCIS DRAKE</vt:lpstr>
      <vt:lpstr>DRAKE CONTINUED</vt:lpstr>
      <vt:lpstr>THE SPANISH ARMADA</vt:lpstr>
      <vt:lpstr>SPANISH ARMADA</vt:lpstr>
      <vt:lpstr>SETTLEMENTS AND THE 13 COLONIES - CHARTS</vt:lpstr>
      <vt:lpstr>NAVIGATION ACTS</vt:lpstr>
      <vt:lpstr>TRIANGULAR TRADE</vt:lpstr>
      <vt:lpstr>SALEM WITHCRAFT TRIALS</vt:lpstr>
      <vt:lpstr>PowerPoint Presentation</vt:lpstr>
      <vt:lpstr>THE GREAT AWAKENING</vt:lpstr>
      <vt:lpstr>BACON’S REBELLION</vt:lpstr>
      <vt:lpstr>THE REBELLION CONTIUED</vt:lpstr>
      <vt:lpstr>FRENCH EXPLORATION</vt:lpstr>
      <vt:lpstr>MARQUETTE AND JOLIET</vt:lpstr>
      <vt:lpstr>LA SALLE RETURNS</vt:lpstr>
      <vt:lpstr>LA SALLE’S ROUTE</vt:lpstr>
      <vt:lpstr>INDIAN ALLIANCE</vt:lpstr>
      <vt:lpstr>ALLIANCE CONTINUED</vt:lpstr>
      <vt:lpstr>ALBANY PLAN OF UNION</vt:lpstr>
      <vt:lpstr>ALBANY CONTINUED</vt:lpstr>
      <vt:lpstr>FORKS OF THE OHIO</vt:lpstr>
      <vt:lpstr>THE FORKS CONTINUED</vt:lpstr>
      <vt:lpstr>FRENCH AND BRITISH</vt:lpstr>
      <vt:lpstr>GENERAL EDWARD BRADDOCK</vt:lpstr>
      <vt:lpstr>BRITISH BEGIN TO WIN</vt:lpstr>
      <vt:lpstr>THE CRUCIAL YEAR - 1759</vt:lpstr>
      <vt:lpstr>WOLFE AND MONTCALM</vt:lpstr>
      <vt:lpstr>THE FRENCH LEAVE</vt:lpstr>
      <vt:lpstr>PowerPoint Presentation</vt:lpstr>
      <vt:lpstr>PONTIAC’S UPRISING</vt:lpstr>
      <vt:lpstr>UPRISING CONTINUED</vt:lpstr>
      <vt:lpstr>PowerPoint Presentation</vt:lpstr>
      <vt:lpstr>BRITISH CONTROL ON THE COLONIES</vt:lpstr>
      <vt:lpstr>PowerPoint Presentation</vt:lpstr>
      <vt:lpstr>DEBT AND NEW REVENUE</vt:lpstr>
      <vt:lpstr>PowerPoint Presentation</vt:lpstr>
      <vt:lpstr>PROTEST</vt:lpstr>
      <vt:lpstr>PROTEST CONTINUED</vt:lpstr>
      <vt:lpstr>CHARLES TOWNSHEND</vt:lpstr>
      <vt:lpstr>PROBLEMS IN BOSTON</vt:lpstr>
      <vt:lpstr>THE BOSTON MASSACRE</vt:lpstr>
      <vt:lpstr>THE BOSTON MASSACRE</vt:lpstr>
      <vt:lpstr>THE TEA ACT</vt:lpstr>
      <vt:lpstr>PowerPoint Presentation</vt:lpstr>
      <vt:lpstr>THE BOSTON TEA PARTY</vt:lpstr>
      <vt:lpstr>PowerPoint Presentation</vt:lpstr>
      <vt:lpstr>THE ROAD TO LEXINGTON AND CONCORD</vt:lpstr>
      <vt:lpstr>INTOLERABLE ACTS</vt:lpstr>
      <vt:lpstr>THE FIRST CONTINENTAL CONGRESS</vt:lpstr>
      <vt:lpstr>THE FIRST BIG STEP</vt:lpstr>
      <vt:lpstr>MINUTEMEN</vt:lpstr>
      <vt:lpstr>COLONIST - SPLIT</vt:lpstr>
      <vt:lpstr>END OF POWER POINT ONE</vt:lpstr>
    </vt:vector>
  </TitlesOfParts>
  <Company>Elk Rapids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II – DISCOVERY TO 1763</dc:title>
  <dc:creator>User</dc:creator>
  <cp:lastModifiedBy>Microsoft Office User</cp:lastModifiedBy>
  <cp:revision>320</cp:revision>
  <dcterms:created xsi:type="dcterms:W3CDTF">2009-09-13T20:13:48Z</dcterms:created>
  <dcterms:modified xsi:type="dcterms:W3CDTF">2016-04-05T10:44:37Z</dcterms:modified>
</cp:coreProperties>
</file>